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av" ContentType="audio/x-wav"/>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7" r:id="rId1"/>
  </p:sldMasterIdLst>
  <p:notesMasterIdLst>
    <p:notesMasterId r:id="rId53"/>
  </p:notesMasterIdLst>
  <p:handoutMasterIdLst>
    <p:handoutMasterId r:id="rId54"/>
  </p:handoutMasterIdLst>
  <p:sldIdLst>
    <p:sldId id="256" r:id="rId2"/>
    <p:sldId id="342" r:id="rId3"/>
    <p:sldId id="344" r:id="rId4"/>
    <p:sldId id="348" r:id="rId5"/>
    <p:sldId id="389" r:id="rId6"/>
    <p:sldId id="392" r:id="rId7"/>
    <p:sldId id="398" r:id="rId8"/>
    <p:sldId id="399" r:id="rId9"/>
    <p:sldId id="400" r:id="rId10"/>
    <p:sldId id="387" r:id="rId11"/>
    <p:sldId id="390" r:id="rId12"/>
    <p:sldId id="331" r:id="rId13"/>
    <p:sldId id="350" r:id="rId14"/>
    <p:sldId id="326" r:id="rId15"/>
    <p:sldId id="352" r:id="rId16"/>
    <p:sldId id="332" r:id="rId17"/>
    <p:sldId id="327" r:id="rId18"/>
    <p:sldId id="402" r:id="rId19"/>
    <p:sldId id="403" r:id="rId20"/>
    <p:sldId id="404" r:id="rId21"/>
    <p:sldId id="405" r:id="rId22"/>
    <p:sldId id="406" r:id="rId23"/>
    <p:sldId id="407" r:id="rId24"/>
    <p:sldId id="408" r:id="rId25"/>
    <p:sldId id="409" r:id="rId26"/>
    <p:sldId id="410" r:id="rId27"/>
    <p:sldId id="411" r:id="rId28"/>
    <p:sldId id="412" r:id="rId29"/>
    <p:sldId id="413" r:id="rId30"/>
    <p:sldId id="414" r:id="rId31"/>
    <p:sldId id="415" r:id="rId32"/>
    <p:sldId id="416" r:id="rId33"/>
    <p:sldId id="417" r:id="rId34"/>
    <p:sldId id="418" r:id="rId35"/>
    <p:sldId id="419" r:id="rId36"/>
    <p:sldId id="420" r:id="rId37"/>
    <p:sldId id="421" r:id="rId38"/>
    <p:sldId id="422" r:id="rId39"/>
    <p:sldId id="423" r:id="rId40"/>
    <p:sldId id="424" r:id="rId41"/>
    <p:sldId id="425" r:id="rId42"/>
    <p:sldId id="426" r:id="rId43"/>
    <p:sldId id="427" r:id="rId44"/>
    <p:sldId id="428" r:id="rId45"/>
    <p:sldId id="429" r:id="rId46"/>
    <p:sldId id="430" r:id="rId47"/>
    <p:sldId id="431" r:id="rId48"/>
    <p:sldId id="432" r:id="rId49"/>
    <p:sldId id="433" r:id="rId50"/>
    <p:sldId id="434" r:id="rId51"/>
    <p:sldId id="435" r:id="rId52"/>
  </p:sldIdLst>
  <p:sldSz cx="12192000" cy="6858000"/>
  <p:notesSz cx="7104063" cy="102346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A5285F"/>
    <a:srgbClr val="8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063" autoAdjust="0"/>
    <p:restoredTop sz="94660"/>
  </p:normalViewPr>
  <p:slideViewPr>
    <p:cSldViewPr snapToGrid="0">
      <p:cViewPr varScale="1">
        <p:scale>
          <a:sx n="72" d="100"/>
          <a:sy n="72" d="100"/>
        </p:scale>
        <p:origin x="1056" y="66"/>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8"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2" y="2"/>
            <a:ext cx="3078427" cy="513508"/>
          </a:xfrm>
          <a:prstGeom prst="rect">
            <a:avLst/>
          </a:prstGeom>
        </p:spPr>
        <p:txBody>
          <a:bodyPr vert="horz" lIns="99075" tIns="49538" rIns="99075" bIns="49538" rtlCol="0"/>
          <a:lstStyle>
            <a:lvl1pPr algn="l">
              <a:defRPr sz="1300"/>
            </a:lvl1pPr>
          </a:lstStyle>
          <a:p>
            <a:endParaRPr lang="ko-KR" altLang="en-US"/>
          </a:p>
        </p:txBody>
      </p:sp>
      <p:sp>
        <p:nvSpPr>
          <p:cNvPr id="3" name="Date Placeholder 2"/>
          <p:cNvSpPr>
            <a:spLocks noGrp="1"/>
          </p:cNvSpPr>
          <p:nvPr>
            <p:ph type="dt" sz="quarter" idx="1"/>
          </p:nvPr>
        </p:nvSpPr>
        <p:spPr>
          <a:xfrm>
            <a:off x="4023994" y="2"/>
            <a:ext cx="3078427" cy="513508"/>
          </a:xfrm>
          <a:prstGeom prst="rect">
            <a:avLst/>
          </a:prstGeom>
        </p:spPr>
        <p:txBody>
          <a:bodyPr vert="horz" lIns="99075" tIns="49538" rIns="99075" bIns="49538" rtlCol="0"/>
          <a:lstStyle>
            <a:lvl1pPr algn="r">
              <a:defRPr sz="1300"/>
            </a:lvl1pPr>
          </a:lstStyle>
          <a:p>
            <a:fld id="{7DBA508F-4A28-4E81-8957-6738E0AD97EA}" type="datetimeFigureOut">
              <a:rPr lang="ko-KR" altLang="en-US" smtClean="0"/>
              <a:t>2018-02-13</a:t>
            </a:fld>
            <a:endParaRPr lang="ko-KR" altLang="en-US"/>
          </a:p>
        </p:txBody>
      </p:sp>
      <p:sp>
        <p:nvSpPr>
          <p:cNvPr id="4" name="Footer Placeholder 3"/>
          <p:cNvSpPr>
            <a:spLocks noGrp="1"/>
          </p:cNvSpPr>
          <p:nvPr>
            <p:ph type="ftr" sz="quarter" idx="2"/>
          </p:nvPr>
        </p:nvSpPr>
        <p:spPr>
          <a:xfrm>
            <a:off x="2" y="9721106"/>
            <a:ext cx="3078427" cy="513507"/>
          </a:xfrm>
          <a:prstGeom prst="rect">
            <a:avLst/>
          </a:prstGeom>
        </p:spPr>
        <p:txBody>
          <a:bodyPr vert="horz" lIns="99075" tIns="49538" rIns="99075" bIns="49538" rtlCol="0" anchor="b"/>
          <a:lstStyle>
            <a:lvl1pPr algn="l">
              <a:defRPr sz="1300"/>
            </a:lvl1pPr>
          </a:lstStyle>
          <a:p>
            <a:endParaRPr lang="ko-KR" altLang="en-US"/>
          </a:p>
        </p:txBody>
      </p:sp>
      <p:sp>
        <p:nvSpPr>
          <p:cNvPr id="5" name="Slide Number Placeholder 4"/>
          <p:cNvSpPr>
            <a:spLocks noGrp="1"/>
          </p:cNvSpPr>
          <p:nvPr>
            <p:ph type="sldNum" sz="quarter" idx="3"/>
          </p:nvPr>
        </p:nvSpPr>
        <p:spPr>
          <a:xfrm>
            <a:off x="4023994" y="9721106"/>
            <a:ext cx="3078427" cy="513507"/>
          </a:xfrm>
          <a:prstGeom prst="rect">
            <a:avLst/>
          </a:prstGeom>
        </p:spPr>
        <p:txBody>
          <a:bodyPr vert="horz" lIns="99075" tIns="49538" rIns="99075" bIns="49538" rtlCol="0" anchor="b"/>
          <a:lstStyle>
            <a:lvl1pPr algn="r">
              <a:defRPr sz="1300"/>
            </a:lvl1pPr>
          </a:lstStyle>
          <a:p>
            <a:fld id="{9B5CFD0B-655C-4EC6-AAC7-9BB3D6CAC9D2}" type="slidenum">
              <a:rPr lang="ko-KR" altLang="en-US" smtClean="0"/>
              <a:t>‹#›</a:t>
            </a:fld>
            <a:endParaRPr lang="ko-KR" altLang="en-US"/>
          </a:p>
        </p:txBody>
      </p:sp>
    </p:spTree>
    <p:extLst>
      <p:ext uri="{BB962C8B-B14F-4D97-AF65-F5344CB8AC3E}">
        <p14:creationId xmlns:p14="http://schemas.microsoft.com/office/powerpoint/2010/main" val="17627272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2" y="2"/>
            <a:ext cx="3078427" cy="513508"/>
          </a:xfrm>
          <a:prstGeom prst="rect">
            <a:avLst/>
          </a:prstGeom>
        </p:spPr>
        <p:txBody>
          <a:bodyPr vert="horz" lIns="99075" tIns="49538" rIns="99075" bIns="49538" rtlCol="0"/>
          <a:lstStyle>
            <a:lvl1pPr algn="l">
              <a:defRPr sz="1300"/>
            </a:lvl1pPr>
          </a:lstStyle>
          <a:p>
            <a:endParaRPr lang="en-US"/>
          </a:p>
        </p:txBody>
      </p:sp>
      <p:sp>
        <p:nvSpPr>
          <p:cNvPr id="3" name="Date Placeholder 2"/>
          <p:cNvSpPr>
            <a:spLocks noGrp="1"/>
          </p:cNvSpPr>
          <p:nvPr>
            <p:ph type="dt" idx="1"/>
          </p:nvPr>
        </p:nvSpPr>
        <p:spPr>
          <a:xfrm>
            <a:off x="4023994" y="2"/>
            <a:ext cx="3078427" cy="513508"/>
          </a:xfrm>
          <a:prstGeom prst="rect">
            <a:avLst/>
          </a:prstGeom>
        </p:spPr>
        <p:txBody>
          <a:bodyPr vert="horz" lIns="99075" tIns="49538" rIns="99075" bIns="49538" rtlCol="0"/>
          <a:lstStyle>
            <a:lvl1pPr algn="r">
              <a:defRPr sz="1300"/>
            </a:lvl1pPr>
          </a:lstStyle>
          <a:p>
            <a:fld id="{9CC95D88-E4AE-4283-8F27-344C13453766}" type="datetimeFigureOut">
              <a:rPr lang="en-US" smtClean="0"/>
              <a:t>2/13/2018</a:t>
            </a:fld>
            <a:endParaRPr lang="en-US"/>
          </a:p>
        </p:txBody>
      </p:sp>
      <p:sp>
        <p:nvSpPr>
          <p:cNvPr id="4" name="Slide Image Placeholder 3"/>
          <p:cNvSpPr>
            <a:spLocks noGrp="1" noRot="1" noChangeAspect="1"/>
          </p:cNvSpPr>
          <p:nvPr>
            <p:ph type="sldImg" idx="2"/>
          </p:nvPr>
        </p:nvSpPr>
        <p:spPr>
          <a:xfrm>
            <a:off x="481013" y="1277938"/>
            <a:ext cx="6142037" cy="3455987"/>
          </a:xfrm>
          <a:prstGeom prst="rect">
            <a:avLst/>
          </a:prstGeom>
          <a:noFill/>
          <a:ln w="12700">
            <a:solidFill>
              <a:prstClr val="black"/>
            </a:solidFill>
          </a:ln>
        </p:spPr>
        <p:txBody>
          <a:bodyPr vert="horz" lIns="99075" tIns="49538" rIns="99075" bIns="49538" rtlCol="0" anchor="ctr"/>
          <a:lstStyle/>
          <a:p>
            <a:endParaRPr lang="en-US"/>
          </a:p>
        </p:txBody>
      </p:sp>
      <p:sp>
        <p:nvSpPr>
          <p:cNvPr id="5" name="Notes Placeholder 4"/>
          <p:cNvSpPr>
            <a:spLocks noGrp="1"/>
          </p:cNvSpPr>
          <p:nvPr>
            <p:ph type="body" sz="quarter" idx="3"/>
          </p:nvPr>
        </p:nvSpPr>
        <p:spPr>
          <a:xfrm>
            <a:off x="710407" y="4925409"/>
            <a:ext cx="5683250" cy="4029879"/>
          </a:xfrm>
          <a:prstGeom prst="rect">
            <a:avLst/>
          </a:prstGeom>
        </p:spPr>
        <p:txBody>
          <a:bodyPr vert="horz" lIns="99075" tIns="49538" rIns="99075" bIns="49538"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2" y="9721106"/>
            <a:ext cx="3078427" cy="513507"/>
          </a:xfrm>
          <a:prstGeom prst="rect">
            <a:avLst/>
          </a:prstGeom>
        </p:spPr>
        <p:txBody>
          <a:bodyPr vert="horz" lIns="99075" tIns="49538" rIns="99075" bIns="49538" rtlCol="0" anchor="b"/>
          <a:lstStyle>
            <a:lvl1pPr algn="l">
              <a:defRPr sz="1300"/>
            </a:lvl1pPr>
          </a:lstStyle>
          <a:p>
            <a:endParaRPr lang="en-US"/>
          </a:p>
        </p:txBody>
      </p:sp>
      <p:sp>
        <p:nvSpPr>
          <p:cNvPr id="7" name="Slide Number Placeholder 6"/>
          <p:cNvSpPr>
            <a:spLocks noGrp="1"/>
          </p:cNvSpPr>
          <p:nvPr>
            <p:ph type="sldNum" sz="quarter" idx="5"/>
          </p:nvPr>
        </p:nvSpPr>
        <p:spPr>
          <a:xfrm>
            <a:off x="4023994" y="9721106"/>
            <a:ext cx="3078427" cy="513507"/>
          </a:xfrm>
          <a:prstGeom prst="rect">
            <a:avLst/>
          </a:prstGeom>
        </p:spPr>
        <p:txBody>
          <a:bodyPr vert="horz" lIns="99075" tIns="49538" rIns="99075" bIns="49538" rtlCol="0" anchor="b"/>
          <a:lstStyle>
            <a:lvl1pPr algn="r">
              <a:defRPr sz="1300"/>
            </a:lvl1pPr>
          </a:lstStyle>
          <a:p>
            <a:fld id="{AB48FB29-7012-44A3-8EE7-8BCBE374687D}" type="slidenum">
              <a:rPr lang="en-US" smtClean="0"/>
              <a:t>‹#›</a:t>
            </a:fld>
            <a:endParaRPr lang="en-US"/>
          </a:p>
        </p:txBody>
      </p:sp>
    </p:spTree>
    <p:extLst>
      <p:ext uri="{BB962C8B-B14F-4D97-AF65-F5344CB8AC3E}">
        <p14:creationId xmlns:p14="http://schemas.microsoft.com/office/powerpoint/2010/main" val="32022810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1FD5E62D-B965-4108-B131-31280AEE314E}" type="datetimeFigureOut">
              <a:rPr lang="en-US" smtClean="0"/>
              <a:t>2/13/2018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AECFE7E-7039-4A9D-8D82-D73EC471371D}" type="slidenum">
              <a:rPr lang="en-US" smtClean="0"/>
              <a:t>‹#›</a:t>
            </a:fld>
            <a:endParaRPr lang="en-US"/>
          </a:p>
        </p:txBody>
      </p:sp>
    </p:spTree>
    <p:extLst>
      <p:ext uri="{BB962C8B-B14F-4D97-AF65-F5344CB8AC3E}">
        <p14:creationId xmlns:p14="http://schemas.microsoft.com/office/powerpoint/2010/main" val="1909533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FD5E62D-B965-4108-B131-31280AEE314E}" type="datetimeFigureOut">
              <a:rPr lang="en-US" smtClean="0"/>
              <a:t>2/13/2018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AECFE7E-7039-4A9D-8D82-D73EC471371D}" type="slidenum">
              <a:rPr lang="en-US" smtClean="0"/>
              <a:t>‹#›</a:t>
            </a:fld>
            <a:endParaRPr lang="en-US"/>
          </a:p>
        </p:txBody>
      </p:sp>
    </p:spTree>
    <p:extLst>
      <p:ext uri="{BB962C8B-B14F-4D97-AF65-F5344CB8AC3E}">
        <p14:creationId xmlns:p14="http://schemas.microsoft.com/office/powerpoint/2010/main" val="17417585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FD5E62D-B965-4108-B131-31280AEE314E}" type="datetimeFigureOut">
              <a:rPr lang="en-US" smtClean="0"/>
              <a:t>2/13/2018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AECFE7E-7039-4A9D-8D82-D73EC471371D}" type="slidenum">
              <a:rPr lang="en-US" smtClean="0"/>
              <a:t>‹#›</a:t>
            </a:fld>
            <a:endParaRPr lang="en-US"/>
          </a:p>
        </p:txBody>
      </p:sp>
    </p:spTree>
    <p:extLst>
      <p:ext uri="{BB962C8B-B14F-4D97-AF65-F5344CB8AC3E}">
        <p14:creationId xmlns:p14="http://schemas.microsoft.com/office/powerpoint/2010/main" val="41996084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FD5E62D-B965-4108-B131-31280AEE314E}" type="datetimeFigureOut">
              <a:rPr lang="en-US" smtClean="0"/>
              <a:t>2/13/2018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AECFE7E-7039-4A9D-8D82-D73EC471371D}" type="slidenum">
              <a:rPr lang="en-US" smtClean="0"/>
              <a:t>‹#›</a:t>
            </a:fld>
            <a:endParaRPr lang="en-US"/>
          </a:p>
        </p:txBody>
      </p:sp>
    </p:spTree>
    <p:extLst>
      <p:ext uri="{BB962C8B-B14F-4D97-AF65-F5344CB8AC3E}">
        <p14:creationId xmlns:p14="http://schemas.microsoft.com/office/powerpoint/2010/main" val="7582106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FD5E62D-B965-4108-B131-31280AEE314E}" type="datetimeFigureOut">
              <a:rPr lang="en-US" smtClean="0"/>
              <a:t>2/13/2018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AECFE7E-7039-4A9D-8D82-D73EC471371D}" type="slidenum">
              <a:rPr lang="en-US" smtClean="0"/>
              <a:t>‹#›</a:t>
            </a:fld>
            <a:endParaRPr lang="en-US"/>
          </a:p>
        </p:txBody>
      </p:sp>
    </p:spTree>
    <p:extLst>
      <p:ext uri="{BB962C8B-B14F-4D97-AF65-F5344CB8AC3E}">
        <p14:creationId xmlns:p14="http://schemas.microsoft.com/office/powerpoint/2010/main" val="20364504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FD5E62D-B965-4108-B131-31280AEE314E}" type="datetimeFigureOut">
              <a:rPr lang="en-US" smtClean="0"/>
              <a:t>2/13/2018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AECFE7E-7039-4A9D-8D82-D73EC471371D}" type="slidenum">
              <a:rPr lang="en-US" smtClean="0"/>
              <a:t>‹#›</a:t>
            </a:fld>
            <a:endParaRPr lang="en-US"/>
          </a:p>
        </p:txBody>
      </p:sp>
    </p:spTree>
    <p:extLst>
      <p:ext uri="{BB962C8B-B14F-4D97-AF65-F5344CB8AC3E}">
        <p14:creationId xmlns:p14="http://schemas.microsoft.com/office/powerpoint/2010/main" val="3405890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FD5E62D-B965-4108-B131-31280AEE314E}" type="datetimeFigureOut">
              <a:rPr lang="en-US" smtClean="0"/>
              <a:t>2/13/2018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AECFE7E-7039-4A9D-8D82-D73EC471371D}" type="slidenum">
              <a:rPr lang="en-US" smtClean="0"/>
              <a:t>‹#›</a:t>
            </a:fld>
            <a:endParaRPr lang="en-US"/>
          </a:p>
        </p:txBody>
      </p:sp>
    </p:spTree>
    <p:extLst>
      <p:ext uri="{BB962C8B-B14F-4D97-AF65-F5344CB8AC3E}">
        <p14:creationId xmlns:p14="http://schemas.microsoft.com/office/powerpoint/2010/main" val="10428518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FD5E62D-B965-4108-B131-31280AEE314E}" type="datetimeFigureOut">
              <a:rPr lang="en-US" smtClean="0"/>
              <a:t>2/13/2018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AECFE7E-7039-4A9D-8D82-D73EC471371D}" type="slidenum">
              <a:rPr lang="en-US" smtClean="0"/>
              <a:t>‹#›</a:t>
            </a:fld>
            <a:endParaRPr lang="en-US"/>
          </a:p>
        </p:txBody>
      </p:sp>
    </p:spTree>
    <p:extLst>
      <p:ext uri="{BB962C8B-B14F-4D97-AF65-F5344CB8AC3E}">
        <p14:creationId xmlns:p14="http://schemas.microsoft.com/office/powerpoint/2010/main" val="37912252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FD5E62D-B965-4108-B131-31280AEE314E}" type="datetimeFigureOut">
              <a:rPr lang="en-US" smtClean="0"/>
              <a:t>2/13/2018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AECFE7E-7039-4A9D-8D82-D73EC471371D}" type="slidenum">
              <a:rPr lang="en-US" smtClean="0"/>
              <a:t>‹#›</a:t>
            </a:fld>
            <a:endParaRPr lang="en-US"/>
          </a:p>
        </p:txBody>
      </p:sp>
    </p:spTree>
    <p:extLst>
      <p:ext uri="{BB962C8B-B14F-4D97-AF65-F5344CB8AC3E}">
        <p14:creationId xmlns:p14="http://schemas.microsoft.com/office/powerpoint/2010/main" val="29406574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FD5E62D-B965-4108-B131-31280AEE314E}" type="datetimeFigureOut">
              <a:rPr lang="en-US" smtClean="0"/>
              <a:t>2/13/2018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AECFE7E-7039-4A9D-8D82-D73EC471371D}" type="slidenum">
              <a:rPr lang="en-US" smtClean="0"/>
              <a:t>‹#›</a:t>
            </a:fld>
            <a:endParaRPr lang="en-US"/>
          </a:p>
        </p:txBody>
      </p:sp>
    </p:spTree>
    <p:extLst>
      <p:ext uri="{BB962C8B-B14F-4D97-AF65-F5344CB8AC3E}">
        <p14:creationId xmlns:p14="http://schemas.microsoft.com/office/powerpoint/2010/main" val="15921977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FD5E62D-B965-4108-B131-31280AEE314E}" type="datetimeFigureOut">
              <a:rPr lang="en-US" smtClean="0"/>
              <a:t>2/13/2018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AECFE7E-7039-4A9D-8D82-D73EC471371D}" type="slidenum">
              <a:rPr lang="en-US" smtClean="0"/>
              <a:t>‹#›</a:t>
            </a:fld>
            <a:endParaRPr lang="en-US"/>
          </a:p>
        </p:txBody>
      </p:sp>
    </p:spTree>
    <p:extLst>
      <p:ext uri="{BB962C8B-B14F-4D97-AF65-F5344CB8AC3E}">
        <p14:creationId xmlns:p14="http://schemas.microsoft.com/office/powerpoint/2010/main" val="32666531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FD5E62D-B965-4108-B131-31280AEE314E}" type="datetimeFigureOut">
              <a:rPr lang="en-US" smtClean="0"/>
              <a:t>2/13/2018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AECFE7E-7039-4A9D-8D82-D73EC471371D}" type="slidenum">
              <a:rPr lang="en-US" smtClean="0"/>
              <a:t>‹#›</a:t>
            </a:fld>
            <a:endParaRPr lang="en-US"/>
          </a:p>
        </p:txBody>
      </p:sp>
    </p:spTree>
    <p:extLst>
      <p:ext uri="{BB962C8B-B14F-4D97-AF65-F5344CB8AC3E}">
        <p14:creationId xmlns:p14="http://schemas.microsoft.com/office/powerpoint/2010/main" val="918596609"/>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18" Type="http://schemas.openxmlformats.org/officeDocument/2006/relationships/image" Target="../media/image26.png"/><Relationship Id="rId3" Type="http://schemas.openxmlformats.org/officeDocument/2006/relationships/image" Target="../media/image11.png"/><Relationship Id="rId21" Type="http://schemas.openxmlformats.org/officeDocument/2006/relationships/image" Target="../media/image49.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image" Target="../media/image25.png"/><Relationship Id="rId25" Type="http://schemas.openxmlformats.org/officeDocument/2006/relationships/image" Target="../media/image52.png"/><Relationship Id="rId2" Type="http://schemas.openxmlformats.org/officeDocument/2006/relationships/image" Target="../media/image10.png"/><Relationship Id="rId16" Type="http://schemas.openxmlformats.org/officeDocument/2006/relationships/image" Target="../media/image24.png"/><Relationship Id="rId20" Type="http://schemas.openxmlformats.org/officeDocument/2006/relationships/image" Target="../media/image47.png"/><Relationship Id="rId1" Type="http://schemas.openxmlformats.org/officeDocument/2006/relationships/slideLayout" Target="../slideLayouts/slideLayout2.xml"/><Relationship Id="rId6" Type="http://schemas.openxmlformats.org/officeDocument/2006/relationships/image" Target="../media/image14.png"/><Relationship Id="rId11" Type="http://schemas.openxmlformats.org/officeDocument/2006/relationships/image" Target="../media/image19.png"/><Relationship Id="rId24" Type="http://schemas.openxmlformats.org/officeDocument/2006/relationships/image" Target="../media/image48.png"/><Relationship Id="rId5" Type="http://schemas.openxmlformats.org/officeDocument/2006/relationships/image" Target="../media/image13.png"/><Relationship Id="rId15" Type="http://schemas.openxmlformats.org/officeDocument/2006/relationships/image" Target="../media/image23.png"/><Relationship Id="rId23" Type="http://schemas.openxmlformats.org/officeDocument/2006/relationships/image" Target="../media/image51.png"/><Relationship Id="rId10" Type="http://schemas.openxmlformats.org/officeDocument/2006/relationships/image" Target="../media/image18.png"/><Relationship Id="rId19" Type="http://schemas.openxmlformats.org/officeDocument/2006/relationships/image" Target="../media/image45.png"/><Relationship Id="rId4" Type="http://schemas.openxmlformats.org/officeDocument/2006/relationships/image" Target="../media/image12.png"/><Relationship Id="rId9" Type="http://schemas.openxmlformats.org/officeDocument/2006/relationships/image" Target="../media/image17.png"/><Relationship Id="rId14" Type="http://schemas.openxmlformats.org/officeDocument/2006/relationships/image" Target="../media/image22.png"/><Relationship Id="rId22" Type="http://schemas.openxmlformats.org/officeDocument/2006/relationships/image" Target="../media/image50.png"/></Relationships>
</file>

<file path=ppt/slides/_rels/slide11.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png"/><Relationship Id="rId18" Type="http://schemas.openxmlformats.org/officeDocument/2006/relationships/image" Target="../media/image24.png"/><Relationship Id="rId3" Type="http://schemas.openxmlformats.org/officeDocument/2006/relationships/slideLayout" Target="../slideLayouts/slideLayout2.xml"/><Relationship Id="rId21" Type="http://schemas.openxmlformats.org/officeDocument/2006/relationships/image" Target="../media/image53.png"/><Relationship Id="rId7" Type="http://schemas.openxmlformats.org/officeDocument/2006/relationships/image" Target="../media/image13.png"/><Relationship Id="rId12" Type="http://schemas.openxmlformats.org/officeDocument/2006/relationships/image" Target="../media/image18.png"/><Relationship Id="rId17" Type="http://schemas.openxmlformats.org/officeDocument/2006/relationships/image" Target="../media/image23.png"/><Relationship Id="rId2" Type="http://schemas.openxmlformats.org/officeDocument/2006/relationships/video" Target="file:///C:\Users\Deby\Desktop\Presentation\Presentation\BPMag.wmv" TargetMode="External"/><Relationship Id="rId16" Type="http://schemas.openxmlformats.org/officeDocument/2006/relationships/image" Target="../media/image22.png"/><Relationship Id="rId20" Type="http://schemas.openxmlformats.org/officeDocument/2006/relationships/image" Target="../media/image26.png"/><Relationship Id="rId1" Type="http://schemas.microsoft.com/office/2007/relationships/media" Target="file:///C:\Users\Deby\Desktop\Presentation\Presentation\BPMag.wmv" TargetMode="Externa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11.png"/><Relationship Id="rId15" Type="http://schemas.openxmlformats.org/officeDocument/2006/relationships/image" Target="../media/image21.png"/><Relationship Id="rId10" Type="http://schemas.openxmlformats.org/officeDocument/2006/relationships/image" Target="../media/image16.png"/><Relationship Id="rId19" Type="http://schemas.openxmlformats.org/officeDocument/2006/relationships/image" Target="../media/image25.png"/><Relationship Id="rId4" Type="http://schemas.openxmlformats.org/officeDocument/2006/relationships/image" Target="../media/image10.png"/><Relationship Id="rId9" Type="http://schemas.openxmlformats.org/officeDocument/2006/relationships/image" Target="../media/image15.png"/><Relationship Id="rId14" Type="http://schemas.openxmlformats.org/officeDocument/2006/relationships/image" Target="../media/image20.png"/><Relationship Id="rId22" Type="http://schemas.openxmlformats.org/officeDocument/2006/relationships/image" Target="../media/image54.png"/></Relationships>
</file>

<file path=ppt/slides/_rels/slide1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6.png"/><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1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64.png"/><Relationship Id="rId7" Type="http://schemas.openxmlformats.org/officeDocument/2006/relationships/image" Target="../media/image66.png"/><Relationship Id="rId2" Type="http://schemas.openxmlformats.org/officeDocument/2006/relationships/image" Target="../media/image63.png"/><Relationship Id="rId1" Type="http://schemas.openxmlformats.org/officeDocument/2006/relationships/slideLayout" Target="../slideLayouts/slideLayout2.xml"/><Relationship Id="rId6" Type="http://schemas.openxmlformats.org/officeDocument/2006/relationships/image" Target="../media/image67.png"/><Relationship Id="rId5" Type="http://schemas.openxmlformats.org/officeDocument/2006/relationships/image" Target="../media/image65.png"/><Relationship Id="rId4" Type="http://schemas.openxmlformats.org/officeDocument/2006/relationships/image" Target="../media/image57.png"/></Relationships>
</file>

<file path=ppt/slides/_rels/slide1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2.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NULL"/></Relationships>
</file>

<file path=ppt/slides/_rels/slide23.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79.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81.jpg"/><Relationship Id="rId2" Type="http://schemas.openxmlformats.org/officeDocument/2006/relationships/image" Target="../media/image80.gi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83.jpg"/><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85.gif"/><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9.png"/></Relationships>
</file>

<file path=ppt/slides/_rels/slide30.xml.rels><?xml version="1.0" encoding="UTF-8" standalone="yes"?>
<Relationships xmlns="http://schemas.openxmlformats.org/package/2006/relationships"><Relationship Id="rId3" Type="http://schemas.openxmlformats.org/officeDocument/2006/relationships/image" Target="../media/image89.jpg"/><Relationship Id="rId2" Type="http://schemas.openxmlformats.org/officeDocument/2006/relationships/image" Target="../media/image88.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audio" Target="../media/media4.wav"/><Relationship Id="rId13" Type="http://schemas.microsoft.com/office/2007/relationships/media" Target="../media/media7.wav"/><Relationship Id="rId18" Type="http://schemas.openxmlformats.org/officeDocument/2006/relationships/audio" Target="../media/media9.wav"/><Relationship Id="rId3" Type="http://schemas.microsoft.com/office/2007/relationships/media" Target="../media/media2.wav"/><Relationship Id="rId7" Type="http://schemas.microsoft.com/office/2007/relationships/media" Target="../media/media4.wav"/><Relationship Id="rId12" Type="http://schemas.openxmlformats.org/officeDocument/2006/relationships/audio" Target="../media/media6.wav"/><Relationship Id="rId17" Type="http://schemas.microsoft.com/office/2007/relationships/media" Target="../media/media9.wav"/><Relationship Id="rId2" Type="http://schemas.openxmlformats.org/officeDocument/2006/relationships/audio" Target="../media/media1.wav"/><Relationship Id="rId16" Type="http://schemas.openxmlformats.org/officeDocument/2006/relationships/audio" Target="../media/media8.wav"/><Relationship Id="rId20" Type="http://schemas.openxmlformats.org/officeDocument/2006/relationships/image" Target="../media/image90.png"/><Relationship Id="rId1" Type="http://schemas.microsoft.com/office/2007/relationships/media" Target="../media/media1.wav"/><Relationship Id="rId6" Type="http://schemas.openxmlformats.org/officeDocument/2006/relationships/audio" Target="../media/media3.wav"/><Relationship Id="rId11" Type="http://schemas.microsoft.com/office/2007/relationships/media" Target="../media/media6.wav"/><Relationship Id="rId5" Type="http://schemas.microsoft.com/office/2007/relationships/media" Target="../media/media3.wav"/><Relationship Id="rId15" Type="http://schemas.microsoft.com/office/2007/relationships/media" Target="../media/media8.wav"/><Relationship Id="rId10" Type="http://schemas.openxmlformats.org/officeDocument/2006/relationships/audio" Target="../media/media5.wav"/><Relationship Id="rId19" Type="http://schemas.openxmlformats.org/officeDocument/2006/relationships/slideLayout" Target="../slideLayouts/slideLayout2.xml"/><Relationship Id="rId4" Type="http://schemas.openxmlformats.org/officeDocument/2006/relationships/audio" Target="../media/media2.wav"/><Relationship Id="rId9" Type="http://schemas.microsoft.com/office/2007/relationships/media" Target="../media/media5.wav"/><Relationship Id="rId14" Type="http://schemas.openxmlformats.org/officeDocument/2006/relationships/audio" Target="../media/media7.wav"/></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91.jpg"/><Relationship Id="rId2" Type="http://schemas.openxmlformats.org/officeDocument/2006/relationships/image" Target="../media/image81.jp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92.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8" Type="http://schemas.openxmlformats.org/officeDocument/2006/relationships/image" Target="../media/image90.png"/><Relationship Id="rId3" Type="http://schemas.microsoft.com/office/2007/relationships/media" Target="../media/media11.wav"/><Relationship Id="rId7" Type="http://schemas.openxmlformats.org/officeDocument/2006/relationships/image" Target="../media/image94.png"/><Relationship Id="rId2" Type="http://schemas.openxmlformats.org/officeDocument/2006/relationships/audio" Target="../media/media10.wav"/><Relationship Id="rId1" Type="http://schemas.microsoft.com/office/2007/relationships/media" Target="../media/media10.wav"/><Relationship Id="rId6" Type="http://schemas.openxmlformats.org/officeDocument/2006/relationships/image" Target="../media/image93.png"/><Relationship Id="rId5" Type="http://schemas.openxmlformats.org/officeDocument/2006/relationships/slideLayout" Target="../slideLayouts/slideLayout2.xml"/><Relationship Id="rId4" Type="http://schemas.openxmlformats.org/officeDocument/2006/relationships/audio" Target="../media/media11.wav"/></Relationships>
</file>

<file path=ppt/slides/_rels/slide38.xml.rels><?xml version="1.0" encoding="UTF-8" standalone="yes"?>
<Relationships xmlns="http://schemas.openxmlformats.org/package/2006/relationships"><Relationship Id="rId8" Type="http://schemas.openxmlformats.org/officeDocument/2006/relationships/image" Target="../media/image90.png"/><Relationship Id="rId3" Type="http://schemas.microsoft.com/office/2007/relationships/media" Target="../media/media11.wav"/><Relationship Id="rId7" Type="http://schemas.openxmlformats.org/officeDocument/2006/relationships/image" Target="../media/image94.png"/><Relationship Id="rId2" Type="http://schemas.openxmlformats.org/officeDocument/2006/relationships/audio" Target="../media/media10.wav"/><Relationship Id="rId1" Type="http://schemas.microsoft.com/office/2007/relationships/media" Target="../media/media10.wav"/><Relationship Id="rId6" Type="http://schemas.openxmlformats.org/officeDocument/2006/relationships/image" Target="../media/image93.png"/><Relationship Id="rId5" Type="http://schemas.openxmlformats.org/officeDocument/2006/relationships/slideLayout" Target="../slideLayouts/slideLayout2.xml"/><Relationship Id="rId4" Type="http://schemas.openxmlformats.org/officeDocument/2006/relationships/audio" Target="../media/media11.wav"/></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18" Type="http://schemas.openxmlformats.org/officeDocument/2006/relationships/image" Target="../media/image26.png"/><Relationship Id="rId3" Type="http://schemas.openxmlformats.org/officeDocument/2006/relationships/image" Target="../media/image11.png"/><Relationship Id="rId21" Type="http://schemas.openxmlformats.org/officeDocument/2006/relationships/image" Target="../media/image27.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image" Target="../media/image25.png"/><Relationship Id="rId2" Type="http://schemas.openxmlformats.org/officeDocument/2006/relationships/image" Target="../media/image10.png"/><Relationship Id="rId16" Type="http://schemas.openxmlformats.org/officeDocument/2006/relationships/image" Target="../media/image24.png"/><Relationship Id="rId20" Type="http://schemas.openxmlformats.org/officeDocument/2006/relationships/slide" Target="slide5.xml"/><Relationship Id="rId1" Type="http://schemas.openxmlformats.org/officeDocument/2006/relationships/slideLayout" Target="../slideLayouts/slideLayout2.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5" Type="http://schemas.openxmlformats.org/officeDocument/2006/relationships/image" Target="../media/image23.png"/><Relationship Id="rId10" Type="http://schemas.openxmlformats.org/officeDocument/2006/relationships/image" Target="../media/image18.png"/><Relationship Id="rId19" Type="http://schemas.openxmlformats.org/officeDocument/2006/relationships/image" Target="../media/image27.png"/><Relationship Id="rId4" Type="http://schemas.openxmlformats.org/officeDocument/2006/relationships/image" Target="../media/image12.png"/><Relationship Id="rId9" Type="http://schemas.openxmlformats.org/officeDocument/2006/relationships/image" Target="../media/image17.png"/><Relationship Id="rId14" Type="http://schemas.openxmlformats.org/officeDocument/2006/relationships/image" Target="../media/image2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8" Type="http://schemas.openxmlformats.org/officeDocument/2006/relationships/audio" Target="../media/media14.wav"/><Relationship Id="rId13" Type="http://schemas.openxmlformats.org/officeDocument/2006/relationships/slideLayout" Target="../slideLayouts/slideLayout2.xml"/><Relationship Id="rId18" Type="http://schemas.openxmlformats.org/officeDocument/2006/relationships/image" Target="../media/image98.png"/><Relationship Id="rId3" Type="http://schemas.microsoft.com/office/2007/relationships/media" Target="../media/media12.wav"/><Relationship Id="rId7" Type="http://schemas.microsoft.com/office/2007/relationships/media" Target="../media/media14.wav"/><Relationship Id="rId12" Type="http://schemas.openxmlformats.org/officeDocument/2006/relationships/audio" Target="../media/media16.wav"/><Relationship Id="rId17" Type="http://schemas.openxmlformats.org/officeDocument/2006/relationships/image" Target="../media/image90.png"/><Relationship Id="rId2" Type="http://schemas.openxmlformats.org/officeDocument/2006/relationships/audio" Target="../media/media10.wav"/><Relationship Id="rId16" Type="http://schemas.openxmlformats.org/officeDocument/2006/relationships/image" Target="../media/image97.png"/><Relationship Id="rId20" Type="http://schemas.openxmlformats.org/officeDocument/2006/relationships/image" Target="../media/image100.png"/><Relationship Id="rId1" Type="http://schemas.microsoft.com/office/2007/relationships/media" Target="../media/media10.wav"/><Relationship Id="rId6" Type="http://schemas.openxmlformats.org/officeDocument/2006/relationships/audio" Target="../media/media13.wav"/><Relationship Id="rId11" Type="http://schemas.microsoft.com/office/2007/relationships/media" Target="../media/media16.wav"/><Relationship Id="rId5" Type="http://schemas.microsoft.com/office/2007/relationships/media" Target="../media/media13.wav"/><Relationship Id="rId15" Type="http://schemas.openxmlformats.org/officeDocument/2006/relationships/image" Target="../media/image96.png"/><Relationship Id="rId10" Type="http://schemas.openxmlformats.org/officeDocument/2006/relationships/audio" Target="../media/media15.wav"/><Relationship Id="rId19" Type="http://schemas.openxmlformats.org/officeDocument/2006/relationships/image" Target="../media/image99.png"/><Relationship Id="rId4" Type="http://schemas.openxmlformats.org/officeDocument/2006/relationships/audio" Target="../media/media12.wav"/><Relationship Id="rId9" Type="http://schemas.microsoft.com/office/2007/relationships/media" Target="../media/media15.wav"/><Relationship Id="rId14" Type="http://schemas.openxmlformats.org/officeDocument/2006/relationships/image" Target="../media/image95.png"/></Relationships>
</file>

<file path=ppt/slides/_rels/slide43.xml.rels><?xml version="1.0" encoding="UTF-8" standalone="yes"?>
<Relationships xmlns="http://schemas.openxmlformats.org/package/2006/relationships"><Relationship Id="rId8" Type="http://schemas.openxmlformats.org/officeDocument/2006/relationships/audio" Target="../media/media20.wav"/><Relationship Id="rId13" Type="http://schemas.microsoft.com/office/2007/relationships/media" Target="../media/media23.wav"/><Relationship Id="rId18" Type="http://schemas.openxmlformats.org/officeDocument/2006/relationships/audio" Target="../media/media25.wav"/><Relationship Id="rId26" Type="http://schemas.openxmlformats.org/officeDocument/2006/relationships/image" Target="../media/image106.png"/><Relationship Id="rId3" Type="http://schemas.microsoft.com/office/2007/relationships/media" Target="../media/media18.wav"/><Relationship Id="rId21" Type="http://schemas.openxmlformats.org/officeDocument/2006/relationships/image" Target="../media/image102.png"/><Relationship Id="rId7" Type="http://schemas.microsoft.com/office/2007/relationships/media" Target="../media/media20.wav"/><Relationship Id="rId12" Type="http://schemas.openxmlformats.org/officeDocument/2006/relationships/audio" Target="../media/media22.wav"/><Relationship Id="rId17" Type="http://schemas.microsoft.com/office/2007/relationships/media" Target="../media/media25.wav"/><Relationship Id="rId25" Type="http://schemas.openxmlformats.org/officeDocument/2006/relationships/image" Target="../media/image105.png"/><Relationship Id="rId2" Type="http://schemas.openxmlformats.org/officeDocument/2006/relationships/audio" Target="../media/media17.wav"/><Relationship Id="rId16" Type="http://schemas.openxmlformats.org/officeDocument/2006/relationships/audio" Target="../media/media24.wav"/><Relationship Id="rId20" Type="http://schemas.openxmlformats.org/officeDocument/2006/relationships/image" Target="../media/image101.png"/><Relationship Id="rId29" Type="http://schemas.openxmlformats.org/officeDocument/2006/relationships/image" Target="../media/image109.png"/><Relationship Id="rId1" Type="http://schemas.microsoft.com/office/2007/relationships/media" Target="../media/media17.wav"/><Relationship Id="rId6" Type="http://schemas.openxmlformats.org/officeDocument/2006/relationships/audio" Target="../media/media19.wav"/><Relationship Id="rId11" Type="http://schemas.microsoft.com/office/2007/relationships/media" Target="../media/media22.wav"/><Relationship Id="rId24" Type="http://schemas.openxmlformats.org/officeDocument/2006/relationships/image" Target="../media/image104.png"/><Relationship Id="rId5" Type="http://schemas.microsoft.com/office/2007/relationships/media" Target="../media/media19.wav"/><Relationship Id="rId15" Type="http://schemas.microsoft.com/office/2007/relationships/media" Target="../media/media24.wav"/><Relationship Id="rId23" Type="http://schemas.openxmlformats.org/officeDocument/2006/relationships/image" Target="../media/image103.png"/><Relationship Id="rId28" Type="http://schemas.openxmlformats.org/officeDocument/2006/relationships/image" Target="../media/image108.png"/><Relationship Id="rId10" Type="http://schemas.openxmlformats.org/officeDocument/2006/relationships/audio" Target="../media/media21.wav"/><Relationship Id="rId19" Type="http://schemas.openxmlformats.org/officeDocument/2006/relationships/slideLayout" Target="../slideLayouts/slideLayout2.xml"/><Relationship Id="rId4" Type="http://schemas.openxmlformats.org/officeDocument/2006/relationships/audio" Target="../media/media18.wav"/><Relationship Id="rId9" Type="http://schemas.microsoft.com/office/2007/relationships/media" Target="../media/media21.wav"/><Relationship Id="rId14" Type="http://schemas.openxmlformats.org/officeDocument/2006/relationships/audio" Target="../media/media23.wav"/><Relationship Id="rId22" Type="http://schemas.openxmlformats.org/officeDocument/2006/relationships/image" Target="../media/image90.png"/><Relationship Id="rId27" Type="http://schemas.openxmlformats.org/officeDocument/2006/relationships/image" Target="../media/image107.png"/></Relationships>
</file>

<file path=ppt/slides/_rels/slide44.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2.xml"/><Relationship Id="rId4" Type="http://schemas.openxmlformats.org/officeDocument/2006/relationships/hyperlink" Target="https://github.com/kuleshov/audio-super-res" TargetMode="External"/></Relationships>
</file>

<file path=ppt/slides/_rels/slide45.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gi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10.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33.png"/><Relationship Id="rId4" Type="http://schemas.openxmlformats.org/officeDocument/2006/relationships/image" Target="../media/image32.png"/></Relationships>
</file>

<file path=ppt/slides/_rels/slide8.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36.png"/><Relationship Id="rId3" Type="http://schemas.microsoft.com/office/2007/relationships/media" Target="file:///C:\Users\Deby\Desktop\Presentation\Presentation\singleScalePhase.wmv" TargetMode="External"/><Relationship Id="rId7" Type="http://schemas.openxmlformats.org/officeDocument/2006/relationships/slideLayout" Target="../slideLayouts/slideLayout2.xml"/><Relationship Id="rId12" Type="http://schemas.openxmlformats.org/officeDocument/2006/relationships/image" Target="../media/image39.png"/><Relationship Id="rId2" Type="http://schemas.openxmlformats.org/officeDocument/2006/relationships/video" Target="file:///C:\Users\Deby\Desktop\Presentation\Presentation\ampCircle.wmv" TargetMode="External"/><Relationship Id="rId1" Type="http://schemas.microsoft.com/office/2007/relationships/media" Target="file:///C:\Users\Deby\Desktop\Presentation\Presentation\ampCircle.wmv" TargetMode="External"/><Relationship Id="rId6" Type="http://schemas.openxmlformats.org/officeDocument/2006/relationships/video" Target="file:///C:\Users\Deby\Desktop\Presentation\Presentation\waveletAmp.wmv" TargetMode="External"/><Relationship Id="rId11" Type="http://schemas.openxmlformats.org/officeDocument/2006/relationships/image" Target="../media/image38.png"/><Relationship Id="rId5" Type="http://schemas.microsoft.com/office/2007/relationships/media" Target="file:///C:\Users\Deby\Desktop\Presentation\Presentation\waveletAmp.wmv" TargetMode="External"/><Relationship Id="rId10" Type="http://schemas.openxmlformats.org/officeDocument/2006/relationships/image" Target="../media/image37.png"/><Relationship Id="rId4" Type="http://schemas.openxmlformats.org/officeDocument/2006/relationships/video" Target="file:///C:\Users\Deby\Desktop\Presentation\Presentation\singleScalePhase.wmv" TargetMode="External"/><Relationship Id="rId9" Type="http://schemas.openxmlformats.org/officeDocument/2006/relationships/image" Target="../media/image35.png"/><Relationship Id="rId14" Type="http://schemas.openxmlformats.org/officeDocument/2006/relationships/image" Target="../media/image40.png"/></Relationships>
</file>

<file path=ppt/slides/_rels/slide9.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40.png"/><Relationship Id="rId3" Type="http://schemas.microsoft.com/office/2007/relationships/media" Target="file:///C:\Users\Deby\Desktop\Presentation\Presentation\wavelet1.wmv" TargetMode="External"/><Relationship Id="rId7" Type="http://schemas.openxmlformats.org/officeDocument/2006/relationships/slideLayout" Target="../slideLayouts/slideLayout2.xml"/><Relationship Id="rId12" Type="http://schemas.openxmlformats.org/officeDocument/2006/relationships/image" Target="../media/image36.png"/><Relationship Id="rId2" Type="http://schemas.openxmlformats.org/officeDocument/2006/relationships/video" Target="file:///C:\Users\Deby\Desktop\Presentation\Presentation\singleScalePhase.wmv" TargetMode="External"/><Relationship Id="rId1" Type="http://schemas.microsoft.com/office/2007/relationships/media" Target="file:///C:\Users\Deby\Desktop\Presentation\Presentation\singleScalePhase.wmv" TargetMode="External"/><Relationship Id="rId6" Type="http://schemas.openxmlformats.org/officeDocument/2006/relationships/video" Target="file:///C:\Users\Deby\Desktop\Presentation\Presentation\phaseBar.wmv" TargetMode="External"/><Relationship Id="rId11" Type="http://schemas.openxmlformats.org/officeDocument/2006/relationships/image" Target="../media/image44.png"/><Relationship Id="rId5" Type="http://schemas.microsoft.com/office/2007/relationships/media" Target="file:///C:\Users\Deby\Desktop\Presentation\Presentation\phaseBar.wmv" TargetMode="External"/><Relationship Id="rId15" Type="http://schemas.openxmlformats.org/officeDocument/2006/relationships/image" Target="../media/image46.png"/><Relationship Id="rId10" Type="http://schemas.openxmlformats.org/officeDocument/2006/relationships/image" Target="../media/image43.png"/><Relationship Id="rId4" Type="http://schemas.openxmlformats.org/officeDocument/2006/relationships/video" Target="file:///C:\Users\Deby\Desktop\Presentation\Presentation\wavelet1.wmv" TargetMode="External"/><Relationship Id="rId9" Type="http://schemas.openxmlformats.org/officeDocument/2006/relationships/image" Target="../media/image42.png"/><Relationship Id="rId14" Type="http://schemas.openxmlformats.org/officeDocument/2006/relationships/image" Target="../media/image41.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22000">
              <a:srgbClr val="A5285F"/>
            </a:gs>
            <a:gs pos="39000">
              <a:srgbClr val="A5285F">
                <a:alpha val="90000"/>
              </a:srgbClr>
            </a:gs>
            <a:gs pos="54000">
              <a:srgbClr val="A5285F">
                <a:alpha val="80000"/>
              </a:srgbClr>
            </a:gs>
            <a:gs pos="93000">
              <a:srgbClr val="A5285F">
                <a:alpha val="50000"/>
              </a:srgbClr>
            </a:gs>
            <a:gs pos="76000">
              <a:srgbClr val="A5285F">
                <a:alpha val="60000"/>
              </a:srgbClr>
            </a:gs>
            <a:gs pos="62000">
              <a:srgbClr val="A5285F">
                <a:alpha val="70000"/>
              </a:srgb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786803"/>
            <a:ext cx="9144000" cy="2387600"/>
          </a:xfrm>
        </p:spPr>
        <p:txBody>
          <a:bodyPr>
            <a:normAutofit/>
          </a:bodyPr>
          <a:lstStyle/>
          <a:p>
            <a:r>
              <a:rPr lang="en-US" altLang="ko-KR" sz="4800" b="1" dirty="0">
                <a:solidFill>
                  <a:schemeClr val="bg1">
                    <a:lumMod val="95000"/>
                  </a:schemeClr>
                </a:solidFill>
                <a:effectLst>
                  <a:outerShdw blurRad="38100" dist="38100" dir="2700000" algn="tl">
                    <a:srgbClr val="000000">
                      <a:alpha val="43137"/>
                    </a:srgbClr>
                  </a:outerShdw>
                </a:effectLst>
              </a:rPr>
              <a:t>Visual Vibrometry: Estimating Material Properties from Small Motions in Video</a:t>
            </a:r>
            <a:endParaRPr lang="en-US" sz="4800" b="1" dirty="0">
              <a:solidFill>
                <a:schemeClr val="bg1">
                  <a:lumMod val="95000"/>
                </a:schemeClr>
              </a:solidFill>
              <a:effectLst>
                <a:outerShdw blurRad="38100" dist="38100" dir="2700000" algn="tl">
                  <a:srgbClr val="000000">
                    <a:alpha val="43137"/>
                  </a:srgbClr>
                </a:outerShdw>
              </a:effectLst>
            </a:endParaRPr>
          </a:p>
        </p:txBody>
      </p:sp>
      <p:sp>
        <p:nvSpPr>
          <p:cNvPr id="3" name="Subtitle 2"/>
          <p:cNvSpPr>
            <a:spLocks noGrp="1"/>
          </p:cNvSpPr>
          <p:nvPr>
            <p:ph type="subTitle" idx="1"/>
          </p:nvPr>
        </p:nvSpPr>
        <p:spPr>
          <a:xfrm>
            <a:off x="1524000" y="3602037"/>
            <a:ext cx="9144000" cy="2986331"/>
          </a:xfrm>
        </p:spPr>
        <p:txBody>
          <a:bodyPr>
            <a:normAutofit/>
          </a:bodyPr>
          <a:lstStyle/>
          <a:p>
            <a:endParaRPr lang="en-US" dirty="0">
              <a:solidFill>
                <a:schemeClr val="bg1">
                  <a:lumMod val="95000"/>
                </a:schemeClr>
              </a:solidFill>
            </a:endParaRPr>
          </a:p>
          <a:p>
            <a:endParaRPr lang="en-US" dirty="0">
              <a:solidFill>
                <a:schemeClr val="bg1">
                  <a:lumMod val="95000"/>
                </a:schemeClr>
              </a:solidFill>
            </a:endParaRPr>
          </a:p>
          <a:p>
            <a:endParaRPr lang="en-US" dirty="0">
              <a:solidFill>
                <a:schemeClr val="bg1">
                  <a:lumMod val="95000"/>
                </a:schemeClr>
              </a:solidFill>
            </a:endParaRPr>
          </a:p>
          <a:p>
            <a:endParaRPr lang="en-US" sz="1600" dirty="0">
              <a:solidFill>
                <a:schemeClr val="bg1">
                  <a:lumMod val="95000"/>
                </a:schemeClr>
              </a:solidFill>
            </a:endParaRPr>
          </a:p>
          <a:p>
            <a:endParaRPr lang="en-US" sz="1600" dirty="0">
              <a:solidFill>
                <a:schemeClr val="bg1">
                  <a:lumMod val="95000"/>
                </a:schemeClr>
              </a:solidFill>
            </a:endParaRPr>
          </a:p>
          <a:p>
            <a:pPr>
              <a:spcBef>
                <a:spcPts val="600"/>
              </a:spcBef>
            </a:pPr>
            <a:r>
              <a:rPr lang="en-US" sz="1800" b="1" dirty="0">
                <a:solidFill>
                  <a:schemeClr val="bg1">
                    <a:lumMod val="95000"/>
                  </a:schemeClr>
                </a:solidFill>
                <a:effectLst>
                  <a:outerShdw blurRad="38100" dist="38100" dir="2700000" algn="tl">
                    <a:srgbClr val="000000">
                      <a:alpha val="43137"/>
                    </a:srgbClr>
                  </a:outerShdw>
                </a:effectLst>
              </a:rPr>
              <a:t>Presented by Deblina Bhattacharjee</a:t>
            </a:r>
          </a:p>
          <a:p>
            <a:pPr>
              <a:spcBef>
                <a:spcPts val="600"/>
              </a:spcBef>
            </a:pPr>
            <a:r>
              <a:rPr lang="en-US" sz="1800" b="1" dirty="0">
                <a:solidFill>
                  <a:schemeClr val="bg1">
                    <a:lumMod val="95000"/>
                  </a:schemeClr>
                </a:solidFill>
                <a:effectLst>
                  <a:outerShdw blurRad="38100" dist="38100" dir="2700000" algn="tl">
                    <a:srgbClr val="000000">
                      <a:alpha val="43137"/>
                    </a:srgbClr>
                  </a:outerShdw>
                </a:effectLst>
              </a:rPr>
              <a:t>Intelligent Media Research Centre, </a:t>
            </a:r>
            <a:r>
              <a:rPr lang="en-US" sz="1800" b="1" dirty="0" err="1">
                <a:solidFill>
                  <a:schemeClr val="bg1">
                    <a:lumMod val="95000"/>
                  </a:schemeClr>
                </a:solidFill>
                <a:effectLst>
                  <a:outerShdw blurRad="38100" dist="38100" dir="2700000" algn="tl">
                    <a:srgbClr val="000000">
                      <a:alpha val="43137"/>
                    </a:srgbClr>
                  </a:outerShdw>
                </a:effectLst>
              </a:rPr>
              <a:t>Postech</a:t>
            </a:r>
            <a:r>
              <a:rPr lang="en-US" sz="1800" b="1" dirty="0">
                <a:solidFill>
                  <a:schemeClr val="bg1">
                    <a:lumMod val="95000"/>
                  </a:schemeClr>
                </a:solidFill>
                <a:effectLst>
                  <a:outerShdw blurRad="38100" dist="38100" dir="2700000" algn="tl">
                    <a:srgbClr val="000000">
                      <a:alpha val="43137"/>
                    </a:srgbClr>
                  </a:outerShdw>
                </a:effectLst>
              </a:rPr>
              <a:t>- Samsung</a:t>
            </a:r>
          </a:p>
        </p:txBody>
      </p:sp>
      <mc:AlternateContent xmlns:mc="http://schemas.openxmlformats.org/markup-compatibility/2006" xmlns:a14="http://schemas.microsoft.com/office/drawing/2010/main">
        <mc:Choice Requires="a14">
          <p:sp>
            <p:nvSpPr>
              <p:cNvPr id="4" name="Subtitle 2">
                <a:extLst>
                  <a:ext uri="{FF2B5EF4-FFF2-40B4-BE49-F238E27FC236}">
                    <a16:creationId xmlns:a16="http://schemas.microsoft.com/office/drawing/2014/main" id="{6F154103-0180-4B33-B5A9-A437E2B0F63C}"/>
                  </a:ext>
                </a:extLst>
              </p:cNvPr>
              <p:cNvSpPr txBox="1">
                <a:spLocks/>
              </p:cNvSpPr>
              <p:nvPr/>
            </p:nvSpPr>
            <p:spPr>
              <a:xfrm>
                <a:off x="1651233" y="3255963"/>
                <a:ext cx="9144000" cy="298633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US" sz="1800" dirty="0">
                  <a:solidFill>
                    <a:schemeClr val="bg1">
                      <a:lumMod val="95000"/>
                    </a:schemeClr>
                  </a:solidFill>
                </a:endParaRPr>
              </a:p>
              <a:p>
                <a14:m>
                  <m:oMath xmlns:m="http://schemas.openxmlformats.org/officeDocument/2006/math">
                    <m:sSup>
                      <m:sSupPr>
                        <m:ctrlPr>
                          <a:rPr lang="en-US" sz="1400" i="1" smtClean="0">
                            <a:solidFill>
                              <a:schemeClr val="bg1">
                                <a:lumMod val="95000"/>
                              </a:schemeClr>
                            </a:solidFill>
                            <a:latin typeface="Cambria Math" panose="02040503050406030204" pitchFamily="18" charset="0"/>
                          </a:rPr>
                        </m:ctrlPr>
                      </m:sSupPr>
                      <m:e>
                        <m:r>
                          <m:rPr>
                            <m:nor/>
                          </m:rPr>
                          <a:rPr lang="en-US" sz="1400" b="0" i="1" dirty="0" smtClean="0">
                            <a:solidFill>
                              <a:schemeClr val="bg1">
                                <a:lumMod val="95000"/>
                              </a:schemeClr>
                            </a:solidFill>
                          </a:rPr>
                          <m:t>Abe</m:t>
                        </m:r>
                        <m:r>
                          <m:rPr>
                            <m:nor/>
                          </m:rPr>
                          <a:rPr lang="en-US" sz="1400" b="0" i="1" dirty="0" smtClean="0">
                            <a:solidFill>
                              <a:schemeClr val="bg1">
                                <a:lumMod val="95000"/>
                              </a:schemeClr>
                            </a:solidFill>
                          </a:rPr>
                          <m:t> </m:t>
                        </m:r>
                        <m:r>
                          <m:rPr>
                            <m:nor/>
                          </m:rPr>
                          <a:rPr lang="en-US" sz="1400" b="0" i="1" dirty="0" smtClean="0">
                            <a:solidFill>
                              <a:schemeClr val="bg1">
                                <a:lumMod val="95000"/>
                              </a:schemeClr>
                            </a:solidFill>
                          </a:rPr>
                          <m:t>Davis</m:t>
                        </m:r>
                      </m:e>
                      <m:sup>
                        <m:r>
                          <a:rPr lang="en-US" sz="1400" i="1" smtClean="0">
                            <a:solidFill>
                              <a:schemeClr val="bg1">
                                <a:lumMod val="95000"/>
                              </a:schemeClr>
                            </a:solidFill>
                            <a:latin typeface="Cambria Math" panose="02040503050406030204" pitchFamily="18" charset="0"/>
                          </a:rPr>
                          <m:t>1</m:t>
                        </m:r>
                      </m:sup>
                    </m:sSup>
                  </m:oMath>
                </a14:m>
                <a:r>
                  <a:rPr lang="en-US" sz="1400" i="1" dirty="0">
                    <a:solidFill>
                      <a:schemeClr val="bg1">
                        <a:lumMod val="95000"/>
                      </a:schemeClr>
                    </a:solidFill>
                  </a:rPr>
                  <a:t>, </a:t>
                </a:r>
                <a14:m>
                  <m:oMath xmlns:m="http://schemas.openxmlformats.org/officeDocument/2006/math">
                    <m:sSup>
                      <m:sSupPr>
                        <m:ctrlPr>
                          <a:rPr lang="en-US" sz="1400" i="1" smtClean="0">
                            <a:solidFill>
                              <a:schemeClr val="bg1">
                                <a:lumMod val="95000"/>
                              </a:schemeClr>
                            </a:solidFill>
                            <a:latin typeface="Cambria Math" panose="02040503050406030204" pitchFamily="18" charset="0"/>
                          </a:rPr>
                        </m:ctrlPr>
                      </m:sSupPr>
                      <m:e>
                        <m:r>
                          <a:rPr lang="en-US" sz="1400" i="1">
                            <a:solidFill>
                              <a:schemeClr val="bg1">
                                <a:lumMod val="95000"/>
                              </a:schemeClr>
                            </a:solidFill>
                            <a:latin typeface="Cambria Math" panose="02040503050406030204" pitchFamily="18" charset="0"/>
                          </a:rPr>
                          <m:t>𝐾𝑎𝑡h𝑒𝑟𝑖𝑛𝑒</m:t>
                        </m:r>
                        <m:r>
                          <a:rPr lang="en-US" sz="1400" b="0" i="1" smtClean="0">
                            <a:solidFill>
                              <a:schemeClr val="bg1">
                                <a:lumMod val="95000"/>
                              </a:schemeClr>
                            </a:solidFill>
                            <a:latin typeface="Cambria Math" panose="02040503050406030204" pitchFamily="18" charset="0"/>
                          </a:rPr>
                          <m:t> </m:t>
                        </m:r>
                        <m:r>
                          <a:rPr lang="en-US" sz="1400" b="0" i="1" smtClean="0">
                            <a:solidFill>
                              <a:schemeClr val="bg1">
                                <a:lumMod val="95000"/>
                              </a:schemeClr>
                            </a:solidFill>
                            <a:latin typeface="Cambria Math" panose="02040503050406030204" pitchFamily="18" charset="0"/>
                          </a:rPr>
                          <m:t>𝐿</m:t>
                        </m:r>
                        <m:r>
                          <a:rPr lang="en-US" sz="1400" b="0" i="1" smtClean="0">
                            <a:solidFill>
                              <a:schemeClr val="bg1">
                                <a:lumMod val="95000"/>
                              </a:schemeClr>
                            </a:solidFill>
                            <a:latin typeface="Cambria Math" panose="02040503050406030204" pitchFamily="18" charset="0"/>
                          </a:rPr>
                          <m:t>. </m:t>
                        </m:r>
                        <m:r>
                          <a:rPr lang="en-US" sz="1400" b="0" i="1" smtClean="0">
                            <a:solidFill>
                              <a:schemeClr val="bg1">
                                <a:lumMod val="95000"/>
                              </a:schemeClr>
                            </a:solidFill>
                            <a:latin typeface="Cambria Math" panose="02040503050406030204" pitchFamily="18" charset="0"/>
                          </a:rPr>
                          <m:t>𝐵𝑜𝑢𝑚𝑎𝑛</m:t>
                        </m:r>
                      </m:e>
                      <m:sup>
                        <m:r>
                          <a:rPr lang="en-US" sz="1400" b="0" i="1" dirty="0" smtClean="0">
                            <a:solidFill>
                              <a:schemeClr val="bg1">
                                <a:lumMod val="95000"/>
                              </a:schemeClr>
                            </a:solidFill>
                            <a:latin typeface="Cambria Math" panose="02040503050406030204" pitchFamily="18" charset="0"/>
                          </a:rPr>
                          <m:t>1</m:t>
                        </m:r>
                      </m:sup>
                    </m:sSup>
                  </m:oMath>
                </a14:m>
                <a:r>
                  <a:rPr lang="en-US" sz="1400" i="1" dirty="0">
                    <a:solidFill>
                      <a:schemeClr val="bg1">
                        <a:lumMod val="95000"/>
                      </a:schemeClr>
                    </a:solidFill>
                  </a:rPr>
                  <a:t>, </a:t>
                </a:r>
                <a14:m>
                  <m:oMath xmlns:m="http://schemas.openxmlformats.org/officeDocument/2006/math">
                    <m:sSup>
                      <m:sSupPr>
                        <m:ctrlPr>
                          <a:rPr lang="en-US" sz="1400" i="1">
                            <a:solidFill>
                              <a:schemeClr val="bg1">
                                <a:lumMod val="95000"/>
                              </a:schemeClr>
                            </a:solidFill>
                            <a:latin typeface="Cambria Math" panose="02040503050406030204" pitchFamily="18" charset="0"/>
                          </a:rPr>
                        </m:ctrlPr>
                      </m:sSupPr>
                      <m:e>
                        <m:r>
                          <a:rPr lang="en-US" sz="1400" b="0" i="1" smtClean="0">
                            <a:solidFill>
                              <a:schemeClr val="bg1">
                                <a:lumMod val="95000"/>
                              </a:schemeClr>
                            </a:solidFill>
                            <a:latin typeface="Cambria Math" panose="02040503050406030204" pitchFamily="18" charset="0"/>
                          </a:rPr>
                          <m:t>𝐽𝑢</m:t>
                        </m:r>
                        <m:r>
                          <m:rPr>
                            <m:nor/>
                          </m:rPr>
                          <a:rPr lang="en-US" sz="1400" b="0" i="1" smtClean="0">
                            <a:solidFill>
                              <a:schemeClr val="bg1">
                                <a:lumMod val="95000"/>
                              </a:schemeClr>
                            </a:solidFill>
                            <a:latin typeface="Cambria Math" panose="02040503050406030204" pitchFamily="18" charset="0"/>
                          </a:rPr>
                          <m:t>stin</m:t>
                        </m:r>
                        <m:r>
                          <m:rPr>
                            <m:nor/>
                          </m:rPr>
                          <a:rPr lang="en-US" sz="1400" b="0" i="1" smtClean="0">
                            <a:solidFill>
                              <a:schemeClr val="bg1">
                                <a:lumMod val="95000"/>
                              </a:schemeClr>
                            </a:solidFill>
                            <a:latin typeface="Cambria Math" panose="02040503050406030204" pitchFamily="18" charset="0"/>
                          </a:rPr>
                          <m:t> </m:t>
                        </m:r>
                        <m:r>
                          <m:rPr>
                            <m:nor/>
                          </m:rPr>
                          <a:rPr lang="en-US" sz="1400" b="0" i="1" smtClean="0">
                            <a:solidFill>
                              <a:schemeClr val="bg1">
                                <a:lumMod val="95000"/>
                              </a:schemeClr>
                            </a:solidFill>
                            <a:latin typeface="Cambria Math" panose="02040503050406030204" pitchFamily="18" charset="0"/>
                          </a:rPr>
                          <m:t>G</m:t>
                        </m:r>
                        <m:r>
                          <m:rPr>
                            <m:nor/>
                          </m:rPr>
                          <a:rPr lang="en-US" sz="1400" b="0" i="1" smtClean="0">
                            <a:solidFill>
                              <a:schemeClr val="bg1">
                                <a:lumMod val="95000"/>
                              </a:schemeClr>
                            </a:solidFill>
                            <a:latin typeface="Cambria Math" panose="02040503050406030204" pitchFamily="18" charset="0"/>
                          </a:rPr>
                          <m:t>. </m:t>
                        </m:r>
                        <m:r>
                          <m:rPr>
                            <m:nor/>
                          </m:rPr>
                          <a:rPr lang="en-US" sz="1400" b="0" i="1" smtClean="0">
                            <a:solidFill>
                              <a:schemeClr val="bg1">
                                <a:lumMod val="95000"/>
                              </a:schemeClr>
                            </a:solidFill>
                            <a:latin typeface="Cambria Math" panose="02040503050406030204" pitchFamily="18" charset="0"/>
                          </a:rPr>
                          <m:t>Chen</m:t>
                        </m:r>
                      </m:e>
                      <m:sup>
                        <m:r>
                          <a:rPr lang="en-US" sz="1400" b="0" i="1" dirty="0" smtClean="0">
                            <a:solidFill>
                              <a:schemeClr val="bg1">
                                <a:lumMod val="95000"/>
                              </a:schemeClr>
                            </a:solidFill>
                            <a:latin typeface="Cambria Math" panose="02040503050406030204" pitchFamily="18" charset="0"/>
                          </a:rPr>
                          <m:t>1</m:t>
                        </m:r>
                      </m:sup>
                    </m:sSup>
                  </m:oMath>
                </a14:m>
                <a:r>
                  <a:rPr lang="en-US" sz="1400" i="1" dirty="0">
                    <a:solidFill>
                      <a:schemeClr val="bg1">
                        <a:lumMod val="95000"/>
                      </a:schemeClr>
                    </a:solidFill>
                  </a:rPr>
                  <a:t>, </a:t>
                </a:r>
                <a14:m>
                  <m:oMath xmlns:m="http://schemas.openxmlformats.org/officeDocument/2006/math">
                    <m:sSup>
                      <m:sSupPr>
                        <m:ctrlPr>
                          <a:rPr lang="en-US" sz="1400" i="1">
                            <a:solidFill>
                              <a:schemeClr val="bg1">
                                <a:lumMod val="95000"/>
                              </a:schemeClr>
                            </a:solidFill>
                            <a:latin typeface="Cambria Math" panose="02040503050406030204" pitchFamily="18" charset="0"/>
                          </a:rPr>
                        </m:ctrlPr>
                      </m:sSupPr>
                      <m:e>
                        <m:r>
                          <m:rPr>
                            <m:nor/>
                          </m:rPr>
                          <a:rPr lang="en-US" sz="1400" i="1">
                            <a:solidFill>
                              <a:schemeClr val="bg1">
                                <a:lumMod val="95000"/>
                              </a:schemeClr>
                            </a:solidFill>
                            <a:latin typeface="Cambria Math" panose="02040503050406030204" pitchFamily="18" charset="0"/>
                          </a:rPr>
                          <m:t>Michael</m:t>
                        </m:r>
                        <m:r>
                          <a:rPr lang="en-US" sz="1400" i="1">
                            <a:solidFill>
                              <a:schemeClr val="bg1">
                                <a:lumMod val="95000"/>
                              </a:schemeClr>
                            </a:solidFill>
                            <a:latin typeface="Cambria Math" panose="02040503050406030204" pitchFamily="18" charset="0"/>
                          </a:rPr>
                          <m:t> </m:t>
                        </m:r>
                        <m:r>
                          <a:rPr lang="en-US" sz="1400" i="1">
                            <a:solidFill>
                              <a:schemeClr val="bg1">
                                <a:lumMod val="95000"/>
                              </a:schemeClr>
                            </a:solidFill>
                            <a:latin typeface="Cambria Math" panose="02040503050406030204" pitchFamily="18" charset="0"/>
                          </a:rPr>
                          <m:t>𝑅𝑢𝑏𝑖𝑛𝑠𝑡𝑒𝑖𝑛</m:t>
                        </m:r>
                      </m:e>
                      <m:sup>
                        <m:r>
                          <a:rPr lang="en-US" sz="1400" b="0" i="1" smtClean="0">
                            <a:solidFill>
                              <a:schemeClr val="bg1">
                                <a:lumMod val="95000"/>
                              </a:schemeClr>
                            </a:solidFill>
                            <a:latin typeface="Cambria Math" panose="02040503050406030204" pitchFamily="18" charset="0"/>
                          </a:rPr>
                          <m:t>2</m:t>
                        </m:r>
                      </m:sup>
                    </m:sSup>
                    <m:r>
                      <a:rPr lang="en-US" sz="1400" b="0" i="1" smtClean="0">
                        <a:solidFill>
                          <a:schemeClr val="bg1">
                            <a:lumMod val="95000"/>
                          </a:schemeClr>
                        </a:solidFill>
                        <a:latin typeface="Cambria Math" panose="02040503050406030204" pitchFamily="18" charset="0"/>
                      </a:rPr>
                      <m:t>,</m:t>
                    </m:r>
                    <m:sSup>
                      <m:sSupPr>
                        <m:ctrlPr>
                          <a:rPr lang="en-US" sz="1400" i="1">
                            <a:solidFill>
                              <a:schemeClr val="bg1">
                                <a:lumMod val="95000"/>
                              </a:schemeClr>
                            </a:solidFill>
                            <a:latin typeface="Cambria Math" panose="02040503050406030204" pitchFamily="18" charset="0"/>
                          </a:rPr>
                        </m:ctrlPr>
                      </m:sSupPr>
                      <m:e>
                        <m:r>
                          <m:rPr>
                            <m:nor/>
                          </m:rPr>
                          <a:rPr lang="en-US" sz="1400" i="1" dirty="0">
                            <a:solidFill>
                              <a:schemeClr val="bg1">
                                <a:lumMod val="95000"/>
                              </a:schemeClr>
                            </a:solidFill>
                          </a:rPr>
                          <m:t>Fredo</m:t>
                        </m:r>
                        <m:r>
                          <m:rPr>
                            <m:nor/>
                          </m:rPr>
                          <a:rPr lang="en-US" sz="1400" i="1" dirty="0">
                            <a:solidFill>
                              <a:schemeClr val="bg1">
                                <a:lumMod val="95000"/>
                              </a:schemeClr>
                            </a:solidFill>
                          </a:rPr>
                          <m:t> </m:t>
                        </m:r>
                        <m:r>
                          <m:rPr>
                            <m:nor/>
                          </m:rPr>
                          <a:rPr lang="en-US" sz="1400" i="1" dirty="0">
                            <a:solidFill>
                              <a:schemeClr val="bg1">
                                <a:lumMod val="95000"/>
                              </a:schemeClr>
                            </a:solidFill>
                          </a:rPr>
                          <m:t>Durand</m:t>
                        </m:r>
                      </m:e>
                      <m:sup>
                        <m:r>
                          <a:rPr lang="en-US" sz="1400" b="0" i="1" dirty="0" smtClean="0">
                            <a:solidFill>
                              <a:schemeClr val="bg1">
                                <a:lumMod val="95000"/>
                              </a:schemeClr>
                            </a:solidFill>
                            <a:latin typeface="Cambria Math" panose="02040503050406030204" pitchFamily="18" charset="0"/>
                          </a:rPr>
                          <m:t>1</m:t>
                        </m:r>
                      </m:sup>
                    </m:sSup>
                  </m:oMath>
                </a14:m>
                <a:r>
                  <a:rPr lang="en-US" sz="1400" i="1" dirty="0">
                    <a:solidFill>
                      <a:schemeClr val="bg1">
                        <a:lumMod val="95000"/>
                      </a:schemeClr>
                    </a:solidFill>
                  </a:rPr>
                  <a:t>, </a:t>
                </a:r>
                <a14:m>
                  <m:oMath xmlns:m="http://schemas.openxmlformats.org/officeDocument/2006/math">
                    <m:sSup>
                      <m:sSupPr>
                        <m:ctrlPr>
                          <a:rPr lang="en-US" sz="1400" i="1">
                            <a:solidFill>
                              <a:schemeClr val="bg1">
                                <a:lumMod val="95000"/>
                              </a:schemeClr>
                            </a:solidFill>
                            <a:latin typeface="Cambria Math" panose="02040503050406030204" pitchFamily="18" charset="0"/>
                          </a:rPr>
                        </m:ctrlPr>
                      </m:sSupPr>
                      <m:e>
                        <m:r>
                          <m:rPr>
                            <m:nor/>
                          </m:rPr>
                          <a:rPr lang="en-US" sz="1400" i="1" dirty="0">
                            <a:solidFill>
                              <a:schemeClr val="bg1">
                                <a:lumMod val="95000"/>
                              </a:schemeClr>
                            </a:solidFill>
                          </a:rPr>
                          <m:t>William</m:t>
                        </m:r>
                        <m:r>
                          <m:rPr>
                            <m:nor/>
                          </m:rPr>
                          <a:rPr lang="en-US" sz="1400" i="1" dirty="0">
                            <a:solidFill>
                              <a:schemeClr val="bg1">
                                <a:lumMod val="95000"/>
                              </a:schemeClr>
                            </a:solidFill>
                          </a:rPr>
                          <m:t> </m:t>
                        </m:r>
                        <m:r>
                          <m:rPr>
                            <m:nor/>
                          </m:rPr>
                          <a:rPr lang="en-US" sz="1400" i="1" dirty="0">
                            <a:solidFill>
                              <a:schemeClr val="bg1">
                                <a:lumMod val="95000"/>
                              </a:schemeClr>
                            </a:solidFill>
                          </a:rPr>
                          <m:t>T</m:t>
                        </m:r>
                        <m:r>
                          <m:rPr>
                            <m:nor/>
                          </m:rPr>
                          <a:rPr lang="en-US" sz="1400" i="1" dirty="0">
                            <a:solidFill>
                              <a:schemeClr val="bg1">
                                <a:lumMod val="95000"/>
                              </a:schemeClr>
                            </a:solidFill>
                          </a:rPr>
                          <m:t>. </m:t>
                        </m:r>
                        <m:r>
                          <m:rPr>
                            <m:nor/>
                          </m:rPr>
                          <a:rPr lang="en-US" sz="1400" i="1" dirty="0">
                            <a:solidFill>
                              <a:schemeClr val="bg1">
                                <a:lumMod val="95000"/>
                              </a:schemeClr>
                            </a:solidFill>
                          </a:rPr>
                          <m:t>Freeman</m:t>
                        </m:r>
                      </m:e>
                      <m:sup>
                        <m:r>
                          <a:rPr lang="en-US" sz="1400" b="0" i="1" dirty="0" smtClean="0">
                            <a:solidFill>
                              <a:schemeClr val="bg1">
                                <a:lumMod val="95000"/>
                              </a:schemeClr>
                            </a:solidFill>
                            <a:latin typeface="Cambria Math" panose="02040503050406030204" pitchFamily="18" charset="0"/>
                          </a:rPr>
                          <m:t>1</m:t>
                        </m:r>
                      </m:sup>
                    </m:sSup>
                  </m:oMath>
                </a14:m>
                <a:endParaRPr lang="en-US" sz="1400" i="1" dirty="0">
                  <a:solidFill>
                    <a:schemeClr val="bg1">
                      <a:lumMod val="95000"/>
                    </a:schemeClr>
                  </a:solidFill>
                </a:endParaRPr>
              </a:p>
              <a:p>
                <a:pPr>
                  <a:spcBef>
                    <a:spcPts val="600"/>
                  </a:spcBef>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b="0" i="1" smtClean="0">
                              <a:solidFill>
                                <a:schemeClr val="bg1">
                                  <a:lumMod val="95000"/>
                                </a:schemeClr>
                              </a:solidFill>
                              <a:latin typeface="Cambria Math" panose="02040503050406030204" pitchFamily="18" charset="0"/>
                            </a:rPr>
                            <m:t>1</m:t>
                          </m:r>
                        </m:e>
                        <m:sub>
                          <m:r>
                            <m:rPr>
                              <m:nor/>
                            </m:rPr>
                            <a:rPr lang="en-US" sz="1400" i="1" dirty="0">
                              <a:solidFill>
                                <a:schemeClr val="bg1">
                                  <a:lumMod val="95000"/>
                                </a:schemeClr>
                              </a:solidFill>
                            </a:rPr>
                            <m:t>Computer</m:t>
                          </m:r>
                          <m:r>
                            <m:rPr>
                              <m:nor/>
                            </m:rPr>
                            <a:rPr lang="en-US" sz="1400" i="1" dirty="0">
                              <a:solidFill>
                                <a:schemeClr val="bg1">
                                  <a:lumMod val="95000"/>
                                </a:schemeClr>
                              </a:solidFill>
                            </a:rPr>
                            <m:t> </m:t>
                          </m:r>
                          <m:r>
                            <m:rPr>
                              <m:nor/>
                            </m:rPr>
                            <a:rPr lang="en-US" sz="1400" i="1" dirty="0">
                              <a:solidFill>
                                <a:schemeClr val="bg1">
                                  <a:lumMod val="95000"/>
                                </a:schemeClr>
                              </a:solidFill>
                            </a:rPr>
                            <m:t>Science</m:t>
                          </m:r>
                          <m:r>
                            <m:rPr>
                              <m:nor/>
                            </m:rPr>
                            <a:rPr lang="en-US" sz="1400" i="1" dirty="0">
                              <a:solidFill>
                                <a:schemeClr val="bg1">
                                  <a:lumMod val="95000"/>
                                </a:schemeClr>
                              </a:solidFill>
                            </a:rPr>
                            <m:t> </m:t>
                          </m:r>
                          <m:r>
                            <m:rPr>
                              <m:nor/>
                            </m:rPr>
                            <a:rPr lang="en-US" sz="1400" i="1" dirty="0">
                              <a:solidFill>
                                <a:schemeClr val="bg1">
                                  <a:lumMod val="95000"/>
                                </a:schemeClr>
                              </a:solidFill>
                            </a:rPr>
                            <m:t>and</m:t>
                          </m:r>
                          <m:r>
                            <m:rPr>
                              <m:nor/>
                            </m:rPr>
                            <a:rPr lang="en-US" sz="1400" i="1" dirty="0">
                              <a:solidFill>
                                <a:schemeClr val="bg1">
                                  <a:lumMod val="95000"/>
                                </a:schemeClr>
                              </a:solidFill>
                            </a:rPr>
                            <m:t> </m:t>
                          </m:r>
                          <m:r>
                            <m:rPr>
                              <m:nor/>
                            </m:rPr>
                            <a:rPr lang="en-US" sz="1400" i="1" dirty="0">
                              <a:solidFill>
                                <a:schemeClr val="bg1">
                                  <a:lumMod val="95000"/>
                                </a:schemeClr>
                              </a:solidFill>
                            </a:rPr>
                            <m:t>Artificial</m:t>
                          </m:r>
                          <m:r>
                            <m:rPr>
                              <m:nor/>
                            </m:rPr>
                            <a:rPr lang="en-US" sz="1400" i="1" dirty="0">
                              <a:solidFill>
                                <a:schemeClr val="bg1">
                                  <a:lumMod val="95000"/>
                                </a:schemeClr>
                              </a:solidFill>
                            </a:rPr>
                            <m:t> </m:t>
                          </m:r>
                          <m:r>
                            <m:rPr>
                              <m:nor/>
                            </m:rPr>
                            <a:rPr lang="en-US" sz="1400" i="1" dirty="0">
                              <a:solidFill>
                                <a:schemeClr val="bg1">
                                  <a:lumMod val="95000"/>
                                </a:schemeClr>
                              </a:solidFill>
                            </a:rPr>
                            <m:t>Intelligence</m:t>
                          </m:r>
                          <m:r>
                            <m:rPr>
                              <m:nor/>
                            </m:rPr>
                            <a:rPr lang="en-US" sz="1400" i="1" dirty="0">
                              <a:solidFill>
                                <a:schemeClr val="bg1">
                                  <a:lumMod val="95000"/>
                                </a:schemeClr>
                              </a:solidFill>
                            </a:rPr>
                            <m:t> </m:t>
                          </m:r>
                          <m:r>
                            <m:rPr>
                              <m:nor/>
                            </m:rPr>
                            <a:rPr lang="en-US" sz="1400" i="1" dirty="0">
                              <a:solidFill>
                                <a:schemeClr val="bg1">
                                  <a:lumMod val="95000"/>
                                </a:schemeClr>
                              </a:solidFill>
                            </a:rPr>
                            <m:t>Laboratory</m:t>
                          </m:r>
                          <m:r>
                            <m:rPr>
                              <m:nor/>
                            </m:rPr>
                            <a:rPr lang="en-US" sz="1400" i="1" dirty="0">
                              <a:solidFill>
                                <a:schemeClr val="bg1">
                                  <a:lumMod val="95000"/>
                                </a:schemeClr>
                              </a:solidFill>
                            </a:rPr>
                            <m:t> (</m:t>
                          </m:r>
                          <m:r>
                            <m:rPr>
                              <m:nor/>
                            </m:rPr>
                            <a:rPr lang="en-US" sz="1400" i="1" dirty="0">
                              <a:solidFill>
                                <a:schemeClr val="bg1">
                                  <a:lumMod val="95000"/>
                                </a:schemeClr>
                              </a:solidFill>
                            </a:rPr>
                            <m:t>CSAIL</m:t>
                          </m:r>
                          <m:r>
                            <m:rPr>
                              <m:nor/>
                            </m:rPr>
                            <a:rPr lang="en-US" sz="1400" i="1" dirty="0">
                              <a:solidFill>
                                <a:schemeClr val="bg1">
                                  <a:lumMod val="95000"/>
                                </a:schemeClr>
                              </a:solidFill>
                            </a:rPr>
                            <m:t>), </m:t>
                          </m:r>
                          <m:r>
                            <m:rPr>
                              <m:nor/>
                            </m:rPr>
                            <a:rPr lang="en-US" sz="1400" i="1" dirty="0">
                              <a:solidFill>
                                <a:schemeClr val="bg1">
                                  <a:lumMod val="95000"/>
                                </a:schemeClr>
                              </a:solidFill>
                            </a:rPr>
                            <m:t>MIT</m:t>
                          </m:r>
                          <m:r>
                            <m:rPr>
                              <m:nor/>
                            </m:rPr>
                            <a:rPr lang="en-US" sz="1400" i="1" dirty="0">
                              <a:solidFill>
                                <a:schemeClr val="bg1">
                                  <a:lumMod val="95000"/>
                                </a:schemeClr>
                              </a:solidFill>
                            </a:rPr>
                            <m:t>, </m:t>
                          </m:r>
                          <m:r>
                            <m:rPr>
                              <m:nor/>
                            </m:rPr>
                            <a:rPr lang="en-US" sz="1400" i="1" dirty="0">
                              <a:solidFill>
                                <a:schemeClr val="bg1">
                                  <a:lumMod val="95000"/>
                                </a:schemeClr>
                              </a:solidFill>
                            </a:rPr>
                            <m:t>USA</m:t>
                          </m:r>
                          <m:r>
                            <m:rPr>
                              <m:nor/>
                            </m:rPr>
                            <a:rPr lang="en-US" sz="1400" i="1" dirty="0">
                              <a:solidFill>
                                <a:schemeClr val="bg1">
                                  <a:lumMod val="95000"/>
                                </a:schemeClr>
                              </a:solidFill>
                            </a:rPr>
                            <m:t> </m:t>
                          </m:r>
                        </m:sub>
                      </m:sSub>
                    </m:oMath>
                  </m:oMathPara>
                </a14:m>
                <a:endParaRPr lang="en-US" sz="1400" i="1" dirty="0">
                  <a:solidFill>
                    <a:schemeClr val="bg1">
                      <a:lumMod val="95000"/>
                    </a:schemeClr>
                  </a:solidFill>
                </a:endParaRPr>
              </a:p>
              <a:p>
                <a:pPr/>
                <a14:m>
                  <m:oMathPara xmlns:m="http://schemas.openxmlformats.org/officeDocument/2006/math">
                    <m:oMathParaPr>
                      <m:jc m:val="centerGroup"/>
                    </m:oMathParaPr>
                    <m:oMath xmlns:m="http://schemas.openxmlformats.org/officeDocument/2006/math">
                      <m:sSub>
                        <m:sSubPr>
                          <m:ctrlPr>
                            <a:rPr lang="en-US" sz="1400" i="1">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2</m:t>
                          </m:r>
                        </m:e>
                        <m:sub>
                          <m:r>
                            <m:rPr>
                              <m:nor/>
                            </m:rPr>
                            <a:rPr lang="en-US" sz="1400" i="1">
                              <a:solidFill>
                                <a:schemeClr val="bg1">
                                  <a:lumMod val="95000"/>
                                </a:schemeClr>
                              </a:solidFill>
                              <a:latin typeface="Cambria Math" panose="02040503050406030204" pitchFamily="18" charset="0"/>
                            </a:rPr>
                            <m:t>Google</m:t>
                          </m:r>
                          <m:r>
                            <m:rPr>
                              <m:nor/>
                            </m:rPr>
                            <a:rPr lang="en-US" sz="1400" i="1">
                              <a:solidFill>
                                <a:schemeClr val="bg1">
                                  <a:lumMod val="95000"/>
                                </a:schemeClr>
                              </a:solidFill>
                              <a:latin typeface="Cambria Math" panose="02040503050406030204" pitchFamily="18" charset="0"/>
                            </a:rPr>
                            <m:t> </m:t>
                          </m:r>
                          <m:r>
                            <m:rPr>
                              <m:nor/>
                            </m:rPr>
                            <a:rPr lang="en-US" sz="1400" i="1">
                              <a:solidFill>
                                <a:schemeClr val="bg1">
                                  <a:lumMod val="95000"/>
                                </a:schemeClr>
                              </a:solidFill>
                              <a:latin typeface="Cambria Math" panose="02040503050406030204" pitchFamily="18" charset="0"/>
                            </a:rPr>
                            <m:t>Research</m:t>
                          </m:r>
                        </m:sub>
                      </m:sSub>
                    </m:oMath>
                  </m:oMathPara>
                </a14:m>
                <a:endParaRPr lang="en-US" sz="1600" i="1" dirty="0">
                  <a:solidFill>
                    <a:schemeClr val="bg1">
                      <a:lumMod val="95000"/>
                    </a:schemeClr>
                  </a:solidFill>
                </a:endParaRPr>
              </a:p>
              <a:p>
                <a:endParaRPr lang="en-US" sz="1600" dirty="0">
                  <a:solidFill>
                    <a:schemeClr val="bg1">
                      <a:lumMod val="95000"/>
                    </a:schemeClr>
                  </a:solidFill>
                </a:endParaRPr>
              </a:p>
              <a:p>
                <a:endParaRPr lang="en-US" sz="1600" dirty="0">
                  <a:solidFill>
                    <a:schemeClr val="bg1">
                      <a:lumMod val="95000"/>
                    </a:schemeClr>
                  </a:solidFill>
                </a:endParaRPr>
              </a:p>
            </p:txBody>
          </p:sp>
        </mc:Choice>
        <mc:Fallback xmlns="">
          <p:sp>
            <p:nvSpPr>
              <p:cNvPr id="4" name="Subtitle 2">
                <a:extLst>
                  <a:ext uri="{FF2B5EF4-FFF2-40B4-BE49-F238E27FC236}">
                    <a16:creationId xmlns:a16="http://schemas.microsoft.com/office/drawing/2014/main" id="{6F154103-0180-4B33-B5A9-A437E2B0F63C}"/>
                  </a:ext>
                </a:extLst>
              </p:cNvPr>
              <p:cNvSpPr txBox="1">
                <a:spLocks noRot="1" noChangeAspect="1" noMove="1" noResize="1" noEditPoints="1" noAdjustHandles="1" noChangeArrowheads="1" noChangeShapeType="1" noTextEdit="1"/>
              </p:cNvSpPr>
              <p:nvPr/>
            </p:nvSpPr>
            <p:spPr>
              <a:xfrm>
                <a:off x="1651233" y="3255963"/>
                <a:ext cx="9144000" cy="2986331"/>
              </a:xfrm>
              <a:prstGeom prst="rect">
                <a:avLst/>
              </a:prstGeo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0514067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854075"/>
          </a:xfrm>
        </p:spPr>
        <p:txBody>
          <a:bodyPr>
            <a:normAutofit/>
          </a:bodyPr>
          <a:lstStyle/>
          <a:p>
            <a:r>
              <a:rPr lang="en-US" b="1" dirty="0">
                <a:solidFill>
                  <a:srgbClr val="A5285F"/>
                </a:solidFill>
                <a:effectLst>
                  <a:outerShdw blurRad="38100" dist="38100" dir="2700000" algn="tl">
                    <a:srgbClr val="000000">
                      <a:alpha val="43137"/>
                    </a:srgbClr>
                  </a:outerShdw>
                </a:effectLst>
              </a:rPr>
              <a:t>Complex Steerable Pyramid Decomposition</a:t>
            </a:r>
          </a:p>
        </p:txBody>
      </p:sp>
      <p:sp>
        <p:nvSpPr>
          <p:cNvPr id="8" name="Title 1"/>
          <p:cNvSpPr txBox="1">
            <a:spLocks/>
          </p:cNvSpPr>
          <p:nvPr/>
        </p:nvSpPr>
        <p:spPr>
          <a:xfrm>
            <a:off x="0" y="1219201"/>
            <a:ext cx="12192000" cy="142671"/>
          </a:xfrm>
          <a:prstGeom prst="rect">
            <a:avLst/>
          </a:prstGeom>
          <a:solidFill>
            <a:srgbClr val="A5285F"/>
          </a:solidFill>
        </p:spPr>
        <p:txBody>
          <a:bodyPr vert="horz" lIns="91440" tIns="45720" rIns="91440" bIns="45720" rtlCol="0" anchor="ctr">
            <a:normAutofit fontScale="2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solidFill>
                  <a:schemeClr val="bg1"/>
                </a:solidFill>
                <a:effectLst>
                  <a:outerShdw blurRad="38100" dist="38100" dir="2700000" algn="tl">
                    <a:srgbClr val="000000">
                      <a:alpha val="43137"/>
                    </a:srgbClr>
                  </a:outerShdw>
                </a:effectLst>
              </a:rPr>
              <a:t>Intelligent Media Lab @ POSTECH   </a:t>
            </a:r>
          </a:p>
        </p:txBody>
      </p:sp>
      <p:pic>
        <p:nvPicPr>
          <p:cNvPr id="19" name="Picture 18">
            <a:extLst>
              <a:ext uri="{FF2B5EF4-FFF2-40B4-BE49-F238E27FC236}">
                <a16:creationId xmlns:a16="http://schemas.microsoft.com/office/drawing/2014/main" id="{5F2D4A72-1747-4792-AB7E-EDBDB5E07945}"/>
              </a:ext>
            </a:extLst>
          </p:cNvPr>
          <p:cNvPicPr>
            <a:picLocks noChangeAspect="1"/>
          </p:cNvPicPr>
          <p:nvPr/>
        </p:nvPicPr>
        <p:blipFill>
          <a:blip r:embed="rId2"/>
          <a:stretch>
            <a:fillRect/>
          </a:stretch>
        </p:blipFill>
        <p:spPr>
          <a:xfrm>
            <a:off x="604007" y="3461774"/>
            <a:ext cx="1278475" cy="1278475"/>
          </a:xfrm>
          <a:prstGeom prst="rect">
            <a:avLst/>
          </a:prstGeom>
        </p:spPr>
      </p:pic>
      <p:cxnSp>
        <p:nvCxnSpPr>
          <p:cNvPr id="20" name="Straight Arrow Connector 19">
            <a:extLst>
              <a:ext uri="{FF2B5EF4-FFF2-40B4-BE49-F238E27FC236}">
                <a16:creationId xmlns:a16="http://schemas.microsoft.com/office/drawing/2014/main" id="{897667A6-1902-47F1-873F-3928F17EBD56}"/>
              </a:ext>
            </a:extLst>
          </p:cNvPr>
          <p:cNvCxnSpPr>
            <a:stCxn id="19" idx="3"/>
          </p:cNvCxnSpPr>
          <p:nvPr/>
        </p:nvCxnSpPr>
        <p:spPr>
          <a:xfrm>
            <a:off x="1882482" y="4101012"/>
            <a:ext cx="291484" cy="0"/>
          </a:xfrm>
          <a:prstGeom prst="straightConnector1">
            <a:avLst/>
          </a:prstGeom>
          <a:ln w="3810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grpSp>
        <p:nvGrpSpPr>
          <p:cNvPr id="22" name="Group 21">
            <a:extLst>
              <a:ext uri="{FF2B5EF4-FFF2-40B4-BE49-F238E27FC236}">
                <a16:creationId xmlns:a16="http://schemas.microsoft.com/office/drawing/2014/main" id="{FF0E6782-F9F0-486F-9166-F084142D514C}"/>
              </a:ext>
            </a:extLst>
          </p:cNvPr>
          <p:cNvGrpSpPr/>
          <p:nvPr/>
        </p:nvGrpSpPr>
        <p:grpSpPr>
          <a:xfrm>
            <a:off x="4811601" y="1423365"/>
            <a:ext cx="1346843" cy="4792101"/>
            <a:chOff x="3124236" y="621650"/>
            <a:chExt cx="1010132" cy="3594076"/>
          </a:xfrm>
        </p:grpSpPr>
        <p:pic>
          <p:nvPicPr>
            <p:cNvPr id="23" name="Picture 22">
              <a:extLst>
                <a:ext uri="{FF2B5EF4-FFF2-40B4-BE49-F238E27FC236}">
                  <a16:creationId xmlns:a16="http://schemas.microsoft.com/office/drawing/2014/main" id="{AE52FCAF-8C67-4D1C-8719-3927D7B7BF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75254" y="1871253"/>
              <a:ext cx="846759" cy="846759"/>
            </a:xfrm>
            <a:prstGeom prst="rect">
              <a:avLst/>
            </a:prstGeom>
          </p:spPr>
        </p:pic>
        <p:pic>
          <p:nvPicPr>
            <p:cNvPr id="25" name="Picture 24">
              <a:extLst>
                <a:ext uri="{FF2B5EF4-FFF2-40B4-BE49-F238E27FC236}">
                  <a16:creationId xmlns:a16="http://schemas.microsoft.com/office/drawing/2014/main" id="{6E70A2E9-F3EB-459E-835E-3AD6C319487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31675" y="2958548"/>
              <a:ext cx="533916" cy="533916"/>
            </a:xfrm>
            <a:prstGeom prst="rect">
              <a:avLst/>
            </a:prstGeom>
          </p:spPr>
        </p:pic>
        <p:pic>
          <p:nvPicPr>
            <p:cNvPr id="26" name="Picture 25">
              <a:extLst>
                <a:ext uri="{FF2B5EF4-FFF2-40B4-BE49-F238E27FC236}">
                  <a16:creationId xmlns:a16="http://schemas.microsoft.com/office/drawing/2014/main" id="{CF6541E4-F45A-499A-9E9F-ADB4031C487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27396" y="3681810"/>
              <a:ext cx="533916" cy="533916"/>
            </a:xfrm>
            <a:prstGeom prst="rect">
              <a:avLst/>
            </a:prstGeom>
          </p:spPr>
        </p:pic>
        <p:pic>
          <p:nvPicPr>
            <p:cNvPr id="27" name="Picture 26">
              <a:extLst>
                <a:ext uri="{FF2B5EF4-FFF2-40B4-BE49-F238E27FC236}">
                  <a16:creationId xmlns:a16="http://schemas.microsoft.com/office/drawing/2014/main" id="{7249434E-4E7C-4AAA-AAA0-CEF7ECF5431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75254" y="966628"/>
              <a:ext cx="838200" cy="838200"/>
            </a:xfrm>
            <a:prstGeom prst="rect">
              <a:avLst/>
            </a:prstGeom>
          </p:spPr>
        </p:pic>
        <p:sp>
          <p:nvSpPr>
            <p:cNvPr id="29" name="TextBox 28">
              <a:extLst>
                <a:ext uri="{FF2B5EF4-FFF2-40B4-BE49-F238E27FC236}">
                  <a16:creationId xmlns:a16="http://schemas.microsoft.com/office/drawing/2014/main" id="{F040F1DC-3DB9-40D1-BCA3-6151091B6D72}"/>
                </a:ext>
              </a:extLst>
            </p:cNvPr>
            <p:cNvSpPr txBox="1"/>
            <p:nvPr/>
          </p:nvSpPr>
          <p:spPr>
            <a:xfrm>
              <a:off x="3124236" y="621650"/>
              <a:ext cx="1010132" cy="315423"/>
            </a:xfrm>
            <a:prstGeom prst="rect">
              <a:avLst/>
            </a:prstGeom>
            <a:noFill/>
          </p:spPr>
          <p:txBody>
            <a:bodyPr wrap="none" rtlCol="0">
              <a:spAutoFit/>
            </a:bodyPr>
            <a:lstStyle/>
            <a:p>
              <a:pPr algn="ctr"/>
              <a:r>
                <a:rPr lang="en-US" sz="2133" dirty="0"/>
                <a:t>Amplitude</a:t>
              </a:r>
            </a:p>
          </p:txBody>
        </p:sp>
      </p:grpSp>
      <p:sp>
        <p:nvSpPr>
          <p:cNvPr id="30" name="TextBox 29">
            <a:extLst>
              <a:ext uri="{FF2B5EF4-FFF2-40B4-BE49-F238E27FC236}">
                <a16:creationId xmlns:a16="http://schemas.microsoft.com/office/drawing/2014/main" id="{F7B86D33-47F5-4FD1-A54D-DA195779C09D}"/>
              </a:ext>
            </a:extLst>
          </p:cNvPr>
          <p:cNvSpPr txBox="1"/>
          <p:nvPr/>
        </p:nvSpPr>
        <p:spPr>
          <a:xfrm>
            <a:off x="5322636" y="6396335"/>
            <a:ext cx="1497525" cy="461665"/>
          </a:xfrm>
          <a:prstGeom prst="rect">
            <a:avLst/>
          </a:prstGeom>
          <a:noFill/>
        </p:spPr>
        <p:txBody>
          <a:bodyPr wrap="none" rtlCol="0">
            <a:spAutoFit/>
          </a:bodyPr>
          <a:lstStyle/>
          <a:p>
            <a:pPr algn="ctr"/>
            <a:r>
              <a:rPr lang="en-US" sz="2400" dirty="0"/>
              <a:t>Sub-bands</a:t>
            </a:r>
          </a:p>
        </p:txBody>
      </p:sp>
      <p:cxnSp>
        <p:nvCxnSpPr>
          <p:cNvPr id="31" name="Straight Arrow Connector 30">
            <a:extLst>
              <a:ext uri="{FF2B5EF4-FFF2-40B4-BE49-F238E27FC236}">
                <a16:creationId xmlns:a16="http://schemas.microsoft.com/office/drawing/2014/main" id="{D64BB151-8628-490E-9161-1AA7AE66645E}"/>
              </a:ext>
            </a:extLst>
          </p:cNvPr>
          <p:cNvCxnSpPr>
            <a:endCxn id="27" idx="1"/>
          </p:cNvCxnSpPr>
          <p:nvPr/>
        </p:nvCxnSpPr>
        <p:spPr>
          <a:xfrm>
            <a:off x="4430067" y="2442135"/>
            <a:ext cx="449557" cy="0"/>
          </a:xfrm>
          <a:prstGeom prst="straightConnector1">
            <a:avLst/>
          </a:prstGeom>
          <a:ln w="3810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4117031B-A3E0-483C-A7AA-23987413CDAF}"/>
              </a:ext>
            </a:extLst>
          </p:cNvPr>
          <p:cNvCxnSpPr>
            <a:endCxn id="23" idx="1"/>
          </p:cNvCxnSpPr>
          <p:nvPr/>
        </p:nvCxnSpPr>
        <p:spPr>
          <a:xfrm>
            <a:off x="4383621" y="3654009"/>
            <a:ext cx="496003" cy="0"/>
          </a:xfrm>
          <a:prstGeom prst="straightConnector1">
            <a:avLst/>
          </a:prstGeom>
          <a:ln w="3810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1BA95B6D-23CF-490D-B538-FB83614E78A7}"/>
              </a:ext>
            </a:extLst>
          </p:cNvPr>
          <p:cNvCxnSpPr>
            <a:endCxn id="25" idx="1"/>
          </p:cNvCxnSpPr>
          <p:nvPr/>
        </p:nvCxnSpPr>
        <p:spPr>
          <a:xfrm flipV="1">
            <a:off x="4435772" y="4895173"/>
            <a:ext cx="652413" cy="4935"/>
          </a:xfrm>
          <a:prstGeom prst="straightConnector1">
            <a:avLst/>
          </a:prstGeom>
          <a:ln w="3810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85234D62-45D4-4275-B22C-C92F55EB6424}"/>
              </a:ext>
            </a:extLst>
          </p:cNvPr>
          <p:cNvCxnSpPr>
            <a:endCxn id="26" idx="1"/>
          </p:cNvCxnSpPr>
          <p:nvPr/>
        </p:nvCxnSpPr>
        <p:spPr>
          <a:xfrm>
            <a:off x="4430067" y="5859522"/>
            <a:ext cx="652413" cy="0"/>
          </a:xfrm>
          <a:prstGeom prst="straightConnector1">
            <a:avLst/>
          </a:prstGeom>
          <a:ln w="3810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465C26E1-D47F-4FAA-997E-6C994CDB5616}"/>
              </a:ext>
            </a:extLst>
          </p:cNvPr>
          <p:cNvSpPr txBox="1"/>
          <p:nvPr/>
        </p:nvSpPr>
        <p:spPr>
          <a:xfrm>
            <a:off x="2720466" y="1411707"/>
            <a:ext cx="1658980" cy="502766"/>
          </a:xfrm>
          <a:prstGeom prst="rect">
            <a:avLst/>
          </a:prstGeom>
          <a:noFill/>
        </p:spPr>
        <p:txBody>
          <a:bodyPr wrap="none" rtlCol="0">
            <a:spAutoFit/>
          </a:bodyPr>
          <a:lstStyle/>
          <a:p>
            <a:pPr algn="ctr"/>
            <a:r>
              <a:rPr lang="en-US" sz="2667" dirty="0"/>
              <a:t>Filter Bank</a:t>
            </a:r>
          </a:p>
        </p:txBody>
      </p:sp>
      <p:sp>
        <p:nvSpPr>
          <p:cNvPr id="36" name="Rectangle 35">
            <a:extLst>
              <a:ext uri="{FF2B5EF4-FFF2-40B4-BE49-F238E27FC236}">
                <a16:creationId xmlns:a16="http://schemas.microsoft.com/office/drawing/2014/main" id="{7765A4ED-F778-4542-BFBC-311BD1E389F4}"/>
              </a:ext>
            </a:extLst>
          </p:cNvPr>
          <p:cNvSpPr/>
          <p:nvPr/>
        </p:nvSpPr>
        <p:spPr>
          <a:xfrm>
            <a:off x="2234438" y="1955675"/>
            <a:ext cx="2397917" cy="4686880"/>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7" name="TextBox 36">
            <a:extLst>
              <a:ext uri="{FF2B5EF4-FFF2-40B4-BE49-F238E27FC236}">
                <a16:creationId xmlns:a16="http://schemas.microsoft.com/office/drawing/2014/main" id="{606F2F16-864E-4FAC-827E-C948EE35E619}"/>
              </a:ext>
            </a:extLst>
          </p:cNvPr>
          <p:cNvSpPr txBox="1"/>
          <p:nvPr/>
        </p:nvSpPr>
        <p:spPr>
          <a:xfrm>
            <a:off x="2736329" y="3887025"/>
            <a:ext cx="1660583" cy="420564"/>
          </a:xfrm>
          <a:prstGeom prst="rect">
            <a:avLst/>
          </a:prstGeom>
          <a:noFill/>
        </p:spPr>
        <p:txBody>
          <a:bodyPr wrap="none" rtlCol="0">
            <a:spAutoFit/>
          </a:bodyPr>
          <a:lstStyle/>
          <a:p>
            <a:r>
              <a:rPr lang="en-US" sz="2133" dirty="0"/>
              <a:t>Orientation 2</a:t>
            </a:r>
          </a:p>
        </p:txBody>
      </p:sp>
      <p:pic>
        <p:nvPicPr>
          <p:cNvPr id="38" name="Picture 37">
            <a:extLst>
              <a:ext uri="{FF2B5EF4-FFF2-40B4-BE49-F238E27FC236}">
                <a16:creationId xmlns:a16="http://schemas.microsoft.com/office/drawing/2014/main" id="{16D6E801-37B1-4E97-891D-720E7FB5B6C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684851" y="2255549"/>
            <a:ext cx="762383" cy="762383"/>
          </a:xfrm>
          <a:prstGeom prst="rect">
            <a:avLst/>
          </a:prstGeom>
        </p:spPr>
      </p:pic>
      <p:pic>
        <p:nvPicPr>
          <p:cNvPr id="39" name="Picture 38">
            <a:extLst>
              <a:ext uri="{FF2B5EF4-FFF2-40B4-BE49-F238E27FC236}">
                <a16:creationId xmlns:a16="http://schemas.microsoft.com/office/drawing/2014/main" id="{03C1BBDF-8C70-4132-AD94-BF6EEA743FB9}"/>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736696" y="2255549"/>
            <a:ext cx="745387" cy="745387"/>
          </a:xfrm>
          <a:prstGeom prst="rect">
            <a:avLst/>
          </a:prstGeom>
        </p:spPr>
      </p:pic>
      <p:pic>
        <p:nvPicPr>
          <p:cNvPr id="40" name="Picture 39">
            <a:extLst>
              <a:ext uri="{FF2B5EF4-FFF2-40B4-BE49-F238E27FC236}">
                <a16:creationId xmlns:a16="http://schemas.microsoft.com/office/drawing/2014/main" id="{CF639607-ECDF-4868-836C-B6B5C2603AF6}"/>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736696" y="3262811"/>
            <a:ext cx="745387" cy="745387"/>
          </a:xfrm>
          <a:prstGeom prst="rect">
            <a:avLst/>
          </a:prstGeom>
        </p:spPr>
      </p:pic>
      <p:pic>
        <p:nvPicPr>
          <p:cNvPr id="45" name="Picture 44">
            <a:extLst>
              <a:ext uri="{FF2B5EF4-FFF2-40B4-BE49-F238E27FC236}">
                <a16:creationId xmlns:a16="http://schemas.microsoft.com/office/drawing/2014/main" id="{53D79F45-6F94-4C2F-B960-594703BF631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684852" y="3262813"/>
            <a:ext cx="745387" cy="745387"/>
          </a:xfrm>
          <a:prstGeom prst="rect">
            <a:avLst/>
          </a:prstGeom>
        </p:spPr>
      </p:pic>
      <p:sp>
        <p:nvSpPr>
          <p:cNvPr id="46" name="TextBox 45">
            <a:extLst>
              <a:ext uri="{FF2B5EF4-FFF2-40B4-BE49-F238E27FC236}">
                <a16:creationId xmlns:a16="http://schemas.microsoft.com/office/drawing/2014/main" id="{70169984-FCC2-4D59-AE2B-0923F43FDD69}"/>
              </a:ext>
            </a:extLst>
          </p:cNvPr>
          <p:cNvSpPr txBox="1"/>
          <p:nvPr/>
        </p:nvSpPr>
        <p:spPr>
          <a:xfrm>
            <a:off x="2734153" y="1865103"/>
            <a:ext cx="659155" cy="420564"/>
          </a:xfrm>
          <a:prstGeom prst="rect">
            <a:avLst/>
          </a:prstGeom>
          <a:noFill/>
        </p:spPr>
        <p:txBody>
          <a:bodyPr wrap="none" rtlCol="0">
            <a:spAutoFit/>
          </a:bodyPr>
          <a:lstStyle/>
          <a:p>
            <a:r>
              <a:rPr lang="en-US" sz="2133" dirty="0"/>
              <a:t>Real</a:t>
            </a:r>
            <a:endParaRPr lang="en-US" sz="1867" dirty="0"/>
          </a:p>
        </p:txBody>
      </p:sp>
      <p:sp>
        <p:nvSpPr>
          <p:cNvPr id="47" name="TextBox 46">
            <a:extLst>
              <a:ext uri="{FF2B5EF4-FFF2-40B4-BE49-F238E27FC236}">
                <a16:creationId xmlns:a16="http://schemas.microsoft.com/office/drawing/2014/main" id="{8B81111C-0C9E-4C5F-A46B-60172C502DF0}"/>
              </a:ext>
            </a:extLst>
          </p:cNvPr>
          <p:cNvSpPr txBox="1"/>
          <p:nvPr/>
        </p:nvSpPr>
        <p:spPr>
          <a:xfrm>
            <a:off x="3666439" y="1865101"/>
            <a:ext cx="731290" cy="420564"/>
          </a:xfrm>
          <a:prstGeom prst="rect">
            <a:avLst/>
          </a:prstGeom>
          <a:noFill/>
        </p:spPr>
        <p:txBody>
          <a:bodyPr wrap="none" rtlCol="0">
            <a:spAutoFit/>
          </a:bodyPr>
          <a:lstStyle/>
          <a:p>
            <a:r>
              <a:rPr lang="en-US" sz="2133" dirty="0" err="1"/>
              <a:t>Imag</a:t>
            </a:r>
            <a:endParaRPr lang="en-US" sz="1867" dirty="0"/>
          </a:p>
        </p:txBody>
      </p:sp>
      <p:sp>
        <p:nvSpPr>
          <p:cNvPr id="48" name="TextBox 47">
            <a:extLst>
              <a:ext uri="{FF2B5EF4-FFF2-40B4-BE49-F238E27FC236}">
                <a16:creationId xmlns:a16="http://schemas.microsoft.com/office/drawing/2014/main" id="{C87127E2-0EDA-4C97-BAA4-B01317E7D847}"/>
              </a:ext>
            </a:extLst>
          </p:cNvPr>
          <p:cNvSpPr txBox="1"/>
          <p:nvPr/>
        </p:nvSpPr>
        <p:spPr>
          <a:xfrm rot="16200000">
            <a:off x="1963267" y="2878182"/>
            <a:ext cx="1049326" cy="461665"/>
          </a:xfrm>
          <a:prstGeom prst="rect">
            <a:avLst/>
          </a:prstGeom>
          <a:noFill/>
        </p:spPr>
        <p:txBody>
          <a:bodyPr wrap="none" rtlCol="0">
            <a:spAutoFit/>
          </a:bodyPr>
          <a:lstStyle/>
          <a:p>
            <a:r>
              <a:rPr lang="en-US" sz="2400" dirty="0"/>
              <a:t>Scale 1</a:t>
            </a:r>
            <a:endParaRPr lang="en-US" sz="1867" dirty="0"/>
          </a:p>
        </p:txBody>
      </p:sp>
      <p:sp>
        <p:nvSpPr>
          <p:cNvPr id="49" name="TextBox 48">
            <a:extLst>
              <a:ext uri="{FF2B5EF4-FFF2-40B4-BE49-F238E27FC236}">
                <a16:creationId xmlns:a16="http://schemas.microsoft.com/office/drawing/2014/main" id="{A1583042-292C-49DD-8EC3-375A0ED5CCE2}"/>
              </a:ext>
            </a:extLst>
          </p:cNvPr>
          <p:cNvSpPr txBox="1"/>
          <p:nvPr/>
        </p:nvSpPr>
        <p:spPr>
          <a:xfrm>
            <a:off x="2741911" y="2863342"/>
            <a:ext cx="1650965" cy="461665"/>
          </a:xfrm>
          <a:prstGeom prst="rect">
            <a:avLst/>
          </a:prstGeom>
          <a:noFill/>
        </p:spPr>
        <p:txBody>
          <a:bodyPr wrap="none" rtlCol="0">
            <a:spAutoFit/>
          </a:bodyPr>
          <a:lstStyle/>
          <a:p>
            <a:r>
              <a:rPr lang="en-US" sz="2133" dirty="0"/>
              <a:t>Orientation</a:t>
            </a:r>
            <a:r>
              <a:rPr lang="en-US" sz="2400" dirty="0"/>
              <a:t> </a:t>
            </a:r>
            <a:r>
              <a:rPr lang="en-US" sz="1867" dirty="0"/>
              <a:t>1</a:t>
            </a:r>
          </a:p>
        </p:txBody>
      </p:sp>
      <p:cxnSp>
        <p:nvCxnSpPr>
          <p:cNvPr id="50" name="Straight Connector 49">
            <a:extLst>
              <a:ext uri="{FF2B5EF4-FFF2-40B4-BE49-F238E27FC236}">
                <a16:creationId xmlns:a16="http://schemas.microsoft.com/office/drawing/2014/main" id="{E46484EA-F5BF-4F5D-B3A3-8D7C2DA2184C}"/>
              </a:ext>
            </a:extLst>
          </p:cNvPr>
          <p:cNvCxnSpPr/>
          <p:nvPr/>
        </p:nvCxnSpPr>
        <p:spPr>
          <a:xfrm>
            <a:off x="2660107" y="2255550"/>
            <a:ext cx="0" cy="170692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51" name="Picture 50">
            <a:extLst>
              <a:ext uri="{FF2B5EF4-FFF2-40B4-BE49-F238E27FC236}">
                <a16:creationId xmlns:a16="http://schemas.microsoft.com/office/drawing/2014/main" id="{EBF1DA04-83B2-4929-A03A-F2EE3D328148}"/>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684851" y="4507055"/>
            <a:ext cx="745388" cy="745388"/>
          </a:xfrm>
          <a:prstGeom prst="rect">
            <a:avLst/>
          </a:prstGeom>
        </p:spPr>
      </p:pic>
      <p:pic>
        <p:nvPicPr>
          <p:cNvPr id="52" name="Picture 51">
            <a:extLst>
              <a:ext uri="{FF2B5EF4-FFF2-40B4-BE49-F238E27FC236}">
                <a16:creationId xmlns:a16="http://schemas.microsoft.com/office/drawing/2014/main" id="{AE777DE7-E8AE-4B7D-A748-446867DAAE2A}"/>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736696" y="4507054"/>
            <a:ext cx="745387" cy="745387"/>
          </a:xfrm>
          <a:prstGeom prst="rect">
            <a:avLst/>
          </a:prstGeom>
        </p:spPr>
      </p:pic>
      <p:pic>
        <p:nvPicPr>
          <p:cNvPr id="53" name="Picture 52">
            <a:extLst>
              <a:ext uri="{FF2B5EF4-FFF2-40B4-BE49-F238E27FC236}">
                <a16:creationId xmlns:a16="http://schemas.microsoft.com/office/drawing/2014/main" id="{ECB49349-E040-4CA0-AAFE-5D27D752F85A}"/>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2728389" y="5520881"/>
            <a:ext cx="762000" cy="762000"/>
          </a:xfrm>
          <a:prstGeom prst="rect">
            <a:avLst/>
          </a:prstGeom>
        </p:spPr>
      </p:pic>
      <p:pic>
        <p:nvPicPr>
          <p:cNvPr id="54" name="Picture 53">
            <a:extLst>
              <a:ext uri="{FF2B5EF4-FFF2-40B4-BE49-F238E27FC236}">
                <a16:creationId xmlns:a16="http://schemas.microsoft.com/office/drawing/2014/main" id="{BEFF3358-8DBA-4B68-8E02-715424AC547A}"/>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3651953" y="5520881"/>
            <a:ext cx="762000" cy="762000"/>
          </a:xfrm>
          <a:prstGeom prst="rect">
            <a:avLst/>
          </a:prstGeom>
        </p:spPr>
      </p:pic>
      <p:sp>
        <p:nvSpPr>
          <p:cNvPr id="55" name="TextBox 54">
            <a:extLst>
              <a:ext uri="{FF2B5EF4-FFF2-40B4-BE49-F238E27FC236}">
                <a16:creationId xmlns:a16="http://schemas.microsoft.com/office/drawing/2014/main" id="{417733A4-2AC5-4E65-9EED-44EABB3262A8}"/>
              </a:ext>
            </a:extLst>
          </p:cNvPr>
          <p:cNvSpPr txBox="1"/>
          <p:nvPr/>
        </p:nvSpPr>
        <p:spPr>
          <a:xfrm rot="16200000">
            <a:off x="1963266" y="5192130"/>
            <a:ext cx="1049326" cy="461665"/>
          </a:xfrm>
          <a:prstGeom prst="rect">
            <a:avLst/>
          </a:prstGeom>
          <a:noFill/>
        </p:spPr>
        <p:txBody>
          <a:bodyPr wrap="none" rtlCol="0">
            <a:spAutoFit/>
          </a:bodyPr>
          <a:lstStyle/>
          <a:p>
            <a:r>
              <a:rPr lang="en-US" sz="2400" dirty="0"/>
              <a:t>Scale 2</a:t>
            </a:r>
          </a:p>
        </p:txBody>
      </p:sp>
      <p:sp>
        <p:nvSpPr>
          <p:cNvPr id="56" name="TextBox 55">
            <a:extLst>
              <a:ext uri="{FF2B5EF4-FFF2-40B4-BE49-F238E27FC236}">
                <a16:creationId xmlns:a16="http://schemas.microsoft.com/office/drawing/2014/main" id="{B2056F25-C252-4423-95B3-0E3BDFAA8AE3}"/>
              </a:ext>
            </a:extLst>
          </p:cNvPr>
          <p:cNvSpPr txBox="1"/>
          <p:nvPr/>
        </p:nvSpPr>
        <p:spPr>
          <a:xfrm>
            <a:off x="2690747" y="5136298"/>
            <a:ext cx="1660583" cy="420564"/>
          </a:xfrm>
          <a:prstGeom prst="rect">
            <a:avLst/>
          </a:prstGeom>
          <a:noFill/>
        </p:spPr>
        <p:txBody>
          <a:bodyPr wrap="none" rtlCol="0">
            <a:spAutoFit/>
          </a:bodyPr>
          <a:lstStyle/>
          <a:p>
            <a:r>
              <a:rPr lang="en-US" sz="2133" dirty="0"/>
              <a:t>Orientation 1</a:t>
            </a:r>
          </a:p>
        </p:txBody>
      </p:sp>
      <p:sp>
        <p:nvSpPr>
          <p:cNvPr id="57" name="TextBox 56">
            <a:extLst>
              <a:ext uri="{FF2B5EF4-FFF2-40B4-BE49-F238E27FC236}">
                <a16:creationId xmlns:a16="http://schemas.microsoft.com/office/drawing/2014/main" id="{BD0F3E2E-8829-4F70-B516-8F7C065EC034}"/>
              </a:ext>
            </a:extLst>
          </p:cNvPr>
          <p:cNvSpPr txBox="1"/>
          <p:nvPr/>
        </p:nvSpPr>
        <p:spPr>
          <a:xfrm>
            <a:off x="2652659" y="6142776"/>
            <a:ext cx="1666995" cy="461665"/>
          </a:xfrm>
          <a:prstGeom prst="rect">
            <a:avLst/>
          </a:prstGeom>
          <a:noFill/>
        </p:spPr>
        <p:txBody>
          <a:bodyPr wrap="none" rtlCol="0">
            <a:spAutoFit/>
          </a:bodyPr>
          <a:lstStyle/>
          <a:p>
            <a:r>
              <a:rPr lang="en-US" sz="2133" dirty="0"/>
              <a:t>Orientation</a:t>
            </a:r>
            <a:r>
              <a:rPr lang="en-US" sz="2400" dirty="0"/>
              <a:t> </a:t>
            </a:r>
            <a:r>
              <a:rPr lang="en-US" sz="2133" dirty="0"/>
              <a:t>2</a:t>
            </a:r>
          </a:p>
        </p:txBody>
      </p:sp>
      <p:cxnSp>
        <p:nvCxnSpPr>
          <p:cNvPr id="58" name="Straight Connector 57">
            <a:extLst>
              <a:ext uri="{FF2B5EF4-FFF2-40B4-BE49-F238E27FC236}">
                <a16:creationId xmlns:a16="http://schemas.microsoft.com/office/drawing/2014/main" id="{2AD1ED70-D977-4C2E-A7D5-1E834934157C}"/>
              </a:ext>
            </a:extLst>
          </p:cNvPr>
          <p:cNvCxnSpPr/>
          <p:nvPr/>
        </p:nvCxnSpPr>
        <p:spPr>
          <a:xfrm>
            <a:off x="2660107" y="4569498"/>
            <a:ext cx="0" cy="170692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9" name="Group 58">
            <a:extLst>
              <a:ext uri="{FF2B5EF4-FFF2-40B4-BE49-F238E27FC236}">
                <a16:creationId xmlns:a16="http://schemas.microsoft.com/office/drawing/2014/main" id="{0B2C4B46-CB4B-4090-8689-8DFB55E893E1}"/>
              </a:ext>
            </a:extLst>
          </p:cNvPr>
          <p:cNvGrpSpPr/>
          <p:nvPr/>
        </p:nvGrpSpPr>
        <p:grpSpPr>
          <a:xfrm>
            <a:off x="6080815" y="1431930"/>
            <a:ext cx="1129012" cy="4783536"/>
            <a:chOff x="4076146" y="628074"/>
            <a:chExt cx="846759" cy="3587652"/>
          </a:xfrm>
        </p:grpSpPr>
        <p:sp>
          <p:nvSpPr>
            <p:cNvPr id="60" name="TextBox 59">
              <a:extLst>
                <a:ext uri="{FF2B5EF4-FFF2-40B4-BE49-F238E27FC236}">
                  <a16:creationId xmlns:a16="http://schemas.microsoft.com/office/drawing/2014/main" id="{3E128146-7AF6-4B8F-9E11-7DD90E32189C}"/>
                </a:ext>
              </a:extLst>
            </p:cNvPr>
            <p:cNvSpPr txBox="1"/>
            <p:nvPr/>
          </p:nvSpPr>
          <p:spPr>
            <a:xfrm>
              <a:off x="4185179" y="628074"/>
              <a:ext cx="633827" cy="315423"/>
            </a:xfrm>
            <a:prstGeom prst="rect">
              <a:avLst/>
            </a:prstGeom>
            <a:noFill/>
          </p:spPr>
          <p:txBody>
            <a:bodyPr wrap="none" rtlCol="0">
              <a:spAutoFit/>
            </a:bodyPr>
            <a:lstStyle/>
            <a:p>
              <a:r>
                <a:rPr lang="en-US" sz="2133" dirty="0"/>
                <a:t>Phase</a:t>
              </a:r>
            </a:p>
          </p:txBody>
        </p:sp>
        <p:pic>
          <p:nvPicPr>
            <p:cNvPr id="61" name="Picture 60">
              <a:extLst>
                <a:ext uri="{FF2B5EF4-FFF2-40B4-BE49-F238E27FC236}">
                  <a16:creationId xmlns:a16="http://schemas.microsoft.com/office/drawing/2014/main" id="{CD10F216-868B-4862-BE03-55BF6239FEB1}"/>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076146" y="1860575"/>
              <a:ext cx="846759" cy="846759"/>
            </a:xfrm>
            <a:prstGeom prst="rect">
              <a:avLst/>
            </a:prstGeom>
          </p:spPr>
        </p:pic>
        <p:pic>
          <p:nvPicPr>
            <p:cNvPr id="62" name="Picture 61">
              <a:extLst>
                <a:ext uri="{FF2B5EF4-FFF2-40B4-BE49-F238E27FC236}">
                  <a16:creationId xmlns:a16="http://schemas.microsoft.com/office/drawing/2014/main" id="{0CD7F4EE-9280-4FB8-8228-C9C7B97B881F}"/>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4232567" y="2949022"/>
              <a:ext cx="533916" cy="533916"/>
            </a:xfrm>
            <a:prstGeom prst="rect">
              <a:avLst/>
            </a:prstGeom>
          </p:spPr>
        </p:pic>
        <p:pic>
          <p:nvPicPr>
            <p:cNvPr id="63" name="Picture 62">
              <a:extLst>
                <a:ext uri="{FF2B5EF4-FFF2-40B4-BE49-F238E27FC236}">
                  <a16:creationId xmlns:a16="http://schemas.microsoft.com/office/drawing/2014/main" id="{F29F79D6-39A7-4084-B7CC-366A09A13356}"/>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4232567" y="3681810"/>
              <a:ext cx="533916" cy="533916"/>
            </a:xfrm>
            <a:prstGeom prst="rect">
              <a:avLst/>
            </a:prstGeom>
          </p:spPr>
        </p:pic>
        <p:pic>
          <p:nvPicPr>
            <p:cNvPr id="64" name="Picture 63">
              <a:extLst>
                <a:ext uri="{FF2B5EF4-FFF2-40B4-BE49-F238E27FC236}">
                  <a16:creationId xmlns:a16="http://schemas.microsoft.com/office/drawing/2014/main" id="{81186D58-0C10-42CE-8E82-B8E90CF4F8AC}"/>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4076146" y="966628"/>
              <a:ext cx="838200" cy="838200"/>
            </a:xfrm>
            <a:prstGeom prst="rect">
              <a:avLst/>
            </a:prstGeom>
          </p:spPr>
        </p:pic>
      </p:grpSp>
      <p:sp>
        <p:nvSpPr>
          <p:cNvPr id="65" name="Oval 64">
            <a:extLst>
              <a:ext uri="{FF2B5EF4-FFF2-40B4-BE49-F238E27FC236}">
                <a16:creationId xmlns:a16="http://schemas.microsoft.com/office/drawing/2014/main" id="{2A6DD4CA-3039-434C-B218-ADEC855C6DD6}"/>
              </a:ext>
            </a:extLst>
          </p:cNvPr>
          <p:cNvSpPr/>
          <p:nvPr/>
        </p:nvSpPr>
        <p:spPr>
          <a:xfrm>
            <a:off x="5743568" y="2204431"/>
            <a:ext cx="101600" cy="102235"/>
          </a:xfrm>
          <a:prstGeom prst="ellipse">
            <a:avLst/>
          </a:prstGeom>
          <a:solidFill>
            <a:srgbClr val="FF00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66" name="Oval 65">
            <a:extLst>
              <a:ext uri="{FF2B5EF4-FFF2-40B4-BE49-F238E27FC236}">
                <a16:creationId xmlns:a16="http://schemas.microsoft.com/office/drawing/2014/main" id="{DA044EF5-5003-44AB-AFCC-67ED91ED6266}"/>
              </a:ext>
            </a:extLst>
          </p:cNvPr>
          <p:cNvSpPr/>
          <p:nvPr/>
        </p:nvSpPr>
        <p:spPr>
          <a:xfrm>
            <a:off x="6908529" y="2203475"/>
            <a:ext cx="101600" cy="102235"/>
          </a:xfrm>
          <a:prstGeom prst="ellipse">
            <a:avLst/>
          </a:prstGeom>
          <a:solidFill>
            <a:srgbClr val="FF00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67" name="Picture 66">
            <a:extLst>
              <a:ext uri="{FF2B5EF4-FFF2-40B4-BE49-F238E27FC236}">
                <a16:creationId xmlns:a16="http://schemas.microsoft.com/office/drawing/2014/main" id="{76B09925-8C67-44AB-989F-4EAC7A5F055E}"/>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10153717" y="3889957"/>
            <a:ext cx="1412385" cy="1530603"/>
          </a:xfrm>
          <a:prstGeom prst="rect">
            <a:avLst/>
          </a:prstGeom>
        </p:spPr>
      </p:pic>
      <p:pic>
        <p:nvPicPr>
          <p:cNvPr id="68" name="Picture 67">
            <a:extLst>
              <a:ext uri="{FF2B5EF4-FFF2-40B4-BE49-F238E27FC236}">
                <a16:creationId xmlns:a16="http://schemas.microsoft.com/office/drawing/2014/main" id="{3B2D30D1-F880-48A3-A268-8B7BC2C8A0A0}"/>
              </a:ext>
            </a:extLst>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7980563" y="3889261"/>
            <a:ext cx="1436972" cy="1557248"/>
          </a:xfrm>
          <a:prstGeom prst="rect">
            <a:avLst/>
          </a:prstGeom>
        </p:spPr>
      </p:pic>
      <p:sp>
        <p:nvSpPr>
          <p:cNvPr id="69" name="TextBox 68">
            <a:extLst>
              <a:ext uri="{FF2B5EF4-FFF2-40B4-BE49-F238E27FC236}">
                <a16:creationId xmlns:a16="http://schemas.microsoft.com/office/drawing/2014/main" id="{46404404-B0C1-4485-9C1E-A59BE3555574}"/>
              </a:ext>
            </a:extLst>
          </p:cNvPr>
          <p:cNvSpPr txBox="1"/>
          <p:nvPr/>
        </p:nvSpPr>
        <p:spPr>
          <a:xfrm>
            <a:off x="8025626" y="2521514"/>
            <a:ext cx="1346843" cy="420564"/>
          </a:xfrm>
          <a:prstGeom prst="rect">
            <a:avLst/>
          </a:prstGeom>
          <a:noFill/>
        </p:spPr>
        <p:txBody>
          <a:bodyPr wrap="none" rtlCol="0">
            <a:spAutoFit/>
          </a:bodyPr>
          <a:lstStyle/>
          <a:p>
            <a:pPr algn="ctr"/>
            <a:r>
              <a:rPr lang="en-US" sz="2133" dirty="0"/>
              <a:t>Amplitude</a:t>
            </a:r>
          </a:p>
        </p:txBody>
      </p:sp>
      <p:sp>
        <p:nvSpPr>
          <p:cNvPr id="70" name="TextBox 69">
            <a:extLst>
              <a:ext uri="{FF2B5EF4-FFF2-40B4-BE49-F238E27FC236}">
                <a16:creationId xmlns:a16="http://schemas.microsoft.com/office/drawing/2014/main" id="{16BF47C4-A863-4781-909D-BBD606717BBA}"/>
              </a:ext>
            </a:extLst>
          </p:cNvPr>
          <p:cNvSpPr txBox="1"/>
          <p:nvPr/>
        </p:nvSpPr>
        <p:spPr>
          <a:xfrm>
            <a:off x="10407647" y="2529775"/>
            <a:ext cx="845103" cy="420564"/>
          </a:xfrm>
          <a:prstGeom prst="rect">
            <a:avLst/>
          </a:prstGeom>
          <a:noFill/>
        </p:spPr>
        <p:txBody>
          <a:bodyPr wrap="none" rtlCol="0">
            <a:spAutoFit/>
          </a:bodyPr>
          <a:lstStyle/>
          <a:p>
            <a:r>
              <a:rPr lang="en-US" sz="2133" dirty="0"/>
              <a:t>Phase</a:t>
            </a:r>
          </a:p>
        </p:txBody>
      </p:sp>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8D9073C0-2AD6-4FF5-92B2-96A9461281E2}"/>
                  </a:ext>
                </a:extLst>
              </p:cNvPr>
              <p:cNvSpPr txBox="1"/>
              <p:nvPr/>
            </p:nvSpPr>
            <p:spPr>
              <a:xfrm>
                <a:off x="8512884" y="3004519"/>
                <a:ext cx="659668" cy="74898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4267" i="1">
                          <a:latin typeface="Cambria Math"/>
                        </a:rPr>
                        <m:t>𝐴</m:t>
                      </m:r>
                    </m:oMath>
                  </m:oMathPara>
                </a14:m>
                <a:endParaRPr lang="en-US" sz="4267" dirty="0"/>
              </a:p>
            </p:txBody>
          </p:sp>
        </mc:Choice>
        <mc:Fallback xmlns="">
          <p:sp>
            <p:nvSpPr>
              <p:cNvPr id="71" name="TextBox 70">
                <a:extLst>
                  <a:ext uri="{FF2B5EF4-FFF2-40B4-BE49-F238E27FC236}">
                    <a16:creationId xmlns:a16="http://schemas.microsoft.com/office/drawing/2014/main" id="{8D9073C0-2AD6-4FF5-92B2-96A9461281E2}"/>
                  </a:ext>
                </a:extLst>
              </p:cNvPr>
              <p:cNvSpPr txBox="1">
                <a:spLocks noRot="1" noChangeAspect="1" noMove="1" noResize="1" noEditPoints="1" noAdjustHandles="1" noChangeArrowheads="1" noChangeShapeType="1" noTextEdit="1"/>
              </p:cNvSpPr>
              <p:nvPr/>
            </p:nvSpPr>
            <p:spPr>
              <a:xfrm>
                <a:off x="8512884" y="3004519"/>
                <a:ext cx="659668" cy="748988"/>
              </a:xfrm>
              <a:prstGeom prst="rect">
                <a:avLst/>
              </a:prstGeom>
              <a:blipFill>
                <a:blip r:embed="rId2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DDADBCB6-F23B-47F9-A639-21E13F23BCC9}"/>
                  </a:ext>
                </a:extLst>
              </p:cNvPr>
              <p:cNvSpPr txBox="1"/>
              <p:nvPr/>
            </p:nvSpPr>
            <p:spPr>
              <a:xfrm>
                <a:off x="10299617" y="2987523"/>
                <a:ext cx="1083694" cy="77418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4267" i="1">
                              <a:latin typeface="Cambria Math" panose="02040503050406030204" pitchFamily="18" charset="0"/>
                            </a:rPr>
                          </m:ctrlPr>
                        </m:sSupPr>
                        <m:e>
                          <m:r>
                            <a:rPr lang="en-US" sz="4267" i="1">
                              <a:latin typeface="Cambria Math"/>
                            </a:rPr>
                            <m:t>𝑒</m:t>
                          </m:r>
                        </m:e>
                        <m:sup>
                          <m:r>
                            <a:rPr lang="en-US" sz="4267" i="1">
                              <a:latin typeface="Cambria Math"/>
                            </a:rPr>
                            <m:t>𝑖</m:t>
                          </m:r>
                          <m:r>
                            <a:rPr lang="en-US" sz="4267" i="1">
                              <a:latin typeface="Cambria Math"/>
                            </a:rPr>
                            <m:t>𝜙</m:t>
                          </m:r>
                        </m:sup>
                      </m:sSup>
                    </m:oMath>
                  </m:oMathPara>
                </a14:m>
                <a:endParaRPr lang="en-US" sz="4267" dirty="0"/>
              </a:p>
            </p:txBody>
          </p:sp>
        </mc:Choice>
        <mc:Fallback xmlns="">
          <p:sp>
            <p:nvSpPr>
              <p:cNvPr id="72" name="TextBox 71">
                <a:extLst>
                  <a:ext uri="{FF2B5EF4-FFF2-40B4-BE49-F238E27FC236}">
                    <a16:creationId xmlns:a16="http://schemas.microsoft.com/office/drawing/2014/main" id="{DDADBCB6-F23B-47F9-A639-21E13F23BCC9}"/>
                  </a:ext>
                </a:extLst>
              </p:cNvPr>
              <p:cNvSpPr txBox="1">
                <a:spLocks noRot="1" noChangeAspect="1" noMove="1" noResize="1" noEditPoints="1" noAdjustHandles="1" noChangeArrowheads="1" noChangeShapeType="1" noTextEdit="1"/>
              </p:cNvSpPr>
              <p:nvPr/>
            </p:nvSpPr>
            <p:spPr>
              <a:xfrm>
                <a:off x="10299617" y="2987523"/>
                <a:ext cx="1083694" cy="774186"/>
              </a:xfrm>
              <a:prstGeom prst="rect">
                <a:avLst/>
              </a:prstGeom>
              <a:blipFill>
                <a:blip r:embed="rId2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C4AB448F-0DD4-4008-859F-EECFCF1456BE}"/>
                  </a:ext>
                </a:extLst>
              </p:cNvPr>
              <p:cNvSpPr txBox="1"/>
              <p:nvPr/>
            </p:nvSpPr>
            <p:spPr>
              <a:xfrm>
                <a:off x="9457696" y="3004518"/>
                <a:ext cx="699230" cy="74898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4267" i="1">
                          <a:latin typeface="Cambria Math"/>
                        </a:rPr>
                        <m:t>×</m:t>
                      </m:r>
                    </m:oMath>
                  </m:oMathPara>
                </a14:m>
                <a:endParaRPr lang="en-US" sz="4267" dirty="0"/>
              </a:p>
            </p:txBody>
          </p:sp>
        </mc:Choice>
        <mc:Fallback xmlns="">
          <p:sp>
            <p:nvSpPr>
              <p:cNvPr id="73" name="TextBox 72">
                <a:extLst>
                  <a:ext uri="{FF2B5EF4-FFF2-40B4-BE49-F238E27FC236}">
                    <a16:creationId xmlns:a16="http://schemas.microsoft.com/office/drawing/2014/main" id="{C4AB448F-0DD4-4008-859F-EECFCF1456BE}"/>
                  </a:ext>
                </a:extLst>
              </p:cNvPr>
              <p:cNvSpPr txBox="1">
                <a:spLocks noRot="1" noChangeAspect="1" noMove="1" noResize="1" noEditPoints="1" noAdjustHandles="1" noChangeArrowheads="1" noChangeShapeType="1" noTextEdit="1"/>
              </p:cNvSpPr>
              <p:nvPr/>
            </p:nvSpPr>
            <p:spPr>
              <a:xfrm>
                <a:off x="9457696" y="3004518"/>
                <a:ext cx="699230" cy="748988"/>
              </a:xfrm>
              <a:prstGeom prst="rect">
                <a:avLst/>
              </a:prstGeom>
              <a:blipFill>
                <a:blip r:embed="rId23"/>
                <a:stretch>
                  <a:fillRect/>
                </a:stretch>
              </a:blipFill>
            </p:spPr>
            <p:txBody>
              <a:bodyPr/>
              <a:lstStyle/>
              <a:p>
                <a:r>
                  <a:rPr lang="en-US">
                    <a:noFill/>
                  </a:rPr>
                  <a:t> </a:t>
                </a:r>
              </a:p>
            </p:txBody>
          </p:sp>
        </mc:Fallback>
      </mc:AlternateContent>
      <p:sp>
        <p:nvSpPr>
          <p:cNvPr id="78" name="TextBox 77">
            <a:extLst>
              <a:ext uri="{FF2B5EF4-FFF2-40B4-BE49-F238E27FC236}">
                <a16:creationId xmlns:a16="http://schemas.microsoft.com/office/drawing/2014/main" id="{E884620D-F377-42D0-9AAF-14510361BC35}"/>
              </a:ext>
            </a:extLst>
          </p:cNvPr>
          <p:cNvSpPr txBox="1"/>
          <p:nvPr/>
        </p:nvSpPr>
        <p:spPr>
          <a:xfrm rot="16200000">
            <a:off x="568736" y="3350275"/>
            <a:ext cx="3477751" cy="338554"/>
          </a:xfrm>
          <a:prstGeom prst="rect">
            <a:avLst/>
          </a:prstGeom>
          <a:noFill/>
        </p:spPr>
        <p:txBody>
          <a:bodyPr wrap="square" rtlCol="0">
            <a:spAutoFit/>
          </a:bodyPr>
          <a:lstStyle/>
          <a:p>
            <a:r>
              <a:rPr lang="en-US" sz="1600" dirty="0"/>
              <a:t>Bandpass Filters iterations</a:t>
            </a:r>
          </a:p>
        </p:txBody>
      </p:sp>
      <p:pic>
        <p:nvPicPr>
          <p:cNvPr id="79" name="그림 9">
            <a:extLst>
              <a:ext uri="{FF2B5EF4-FFF2-40B4-BE49-F238E27FC236}">
                <a16:creationId xmlns:a16="http://schemas.microsoft.com/office/drawing/2014/main" id="{56046815-F86F-465E-9F30-DB5DD904DA7F}"/>
              </a:ext>
            </a:extLst>
          </p:cNvPr>
          <p:cNvPicPr>
            <a:picLocks noChangeAspect="1"/>
          </p:cNvPicPr>
          <p:nvPr/>
        </p:nvPicPr>
        <p:blipFill>
          <a:blip r:embed="rId24"/>
          <a:stretch>
            <a:fillRect/>
          </a:stretch>
        </p:blipFill>
        <p:spPr>
          <a:xfrm>
            <a:off x="8066563" y="5712902"/>
            <a:ext cx="1370021" cy="402947"/>
          </a:xfrm>
          <a:prstGeom prst="rect">
            <a:avLst/>
          </a:prstGeom>
        </p:spPr>
      </p:pic>
      <p:pic>
        <p:nvPicPr>
          <p:cNvPr id="80" name="그림 10">
            <a:extLst>
              <a:ext uri="{FF2B5EF4-FFF2-40B4-BE49-F238E27FC236}">
                <a16:creationId xmlns:a16="http://schemas.microsoft.com/office/drawing/2014/main" id="{1812774B-F175-4E1B-B2B0-172E5D513471}"/>
              </a:ext>
            </a:extLst>
          </p:cNvPr>
          <p:cNvPicPr>
            <a:picLocks noChangeAspect="1"/>
          </p:cNvPicPr>
          <p:nvPr/>
        </p:nvPicPr>
        <p:blipFill>
          <a:blip r:embed="rId25"/>
          <a:stretch>
            <a:fillRect/>
          </a:stretch>
        </p:blipFill>
        <p:spPr>
          <a:xfrm>
            <a:off x="9878585" y="5695663"/>
            <a:ext cx="1818795" cy="402947"/>
          </a:xfrm>
          <a:prstGeom prst="rect">
            <a:avLst/>
          </a:prstGeom>
        </p:spPr>
      </p:pic>
    </p:spTree>
    <p:extLst>
      <p:ext uri="{BB962C8B-B14F-4D97-AF65-F5344CB8AC3E}">
        <p14:creationId xmlns:p14="http://schemas.microsoft.com/office/powerpoint/2010/main" val="4096577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0"/>
                                        </p:tgtEl>
                                        <p:attrNameLst>
                                          <p:attrName>style.visibility</p:attrName>
                                        </p:attrNameLst>
                                      </p:cBhvr>
                                      <p:to>
                                        <p:strVal val="visible"/>
                                      </p:to>
                                    </p:set>
                                    <p:animEffect transition="in" filter="fade">
                                      <p:cBhvr>
                                        <p:cTn id="18" dur="500"/>
                                        <p:tgtEl>
                                          <p:spTgt spid="30"/>
                                        </p:tgtEl>
                                      </p:cBhvr>
                                    </p:animEffect>
                                  </p:childTnLst>
                                </p:cTn>
                              </p:par>
                              <p:par>
                                <p:cTn id="19" presetID="10" presetClass="entr" presetSubtype="0" fill="hold" nodeType="withEffect">
                                  <p:stCondLst>
                                    <p:cond delay="0"/>
                                  </p:stCondLst>
                                  <p:childTnLst>
                                    <p:set>
                                      <p:cBhvr>
                                        <p:cTn id="20" dur="1" fill="hold">
                                          <p:stCondLst>
                                            <p:cond delay="0"/>
                                          </p:stCondLst>
                                        </p:cTn>
                                        <p:tgtEl>
                                          <p:spTgt spid="59"/>
                                        </p:tgtEl>
                                        <p:attrNameLst>
                                          <p:attrName>style.visibility</p:attrName>
                                        </p:attrNameLst>
                                      </p:cBhvr>
                                      <p:to>
                                        <p:strVal val="visible"/>
                                      </p:to>
                                    </p:set>
                                    <p:animEffect transition="in" filter="fade">
                                      <p:cBhvr>
                                        <p:cTn id="21" dur="500"/>
                                        <p:tgtEl>
                                          <p:spTgt spid="59"/>
                                        </p:tgtEl>
                                      </p:cBhvr>
                                    </p:animEffect>
                                  </p:childTnLst>
                                </p:cTn>
                              </p:par>
                              <p:par>
                                <p:cTn id="22" presetID="1" presetClass="entr" presetSubtype="0" fill="hold" nodeType="withEffect">
                                  <p:stCondLst>
                                    <p:cond delay="0"/>
                                  </p:stCondLst>
                                  <p:childTnLst>
                                    <p:set>
                                      <p:cBhvr>
                                        <p:cTn id="23" dur="1" fill="hold">
                                          <p:stCondLst>
                                            <p:cond delay="0"/>
                                          </p:stCondLst>
                                        </p:cTn>
                                        <p:tgtEl>
                                          <p:spTgt spid="34"/>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33"/>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32"/>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31"/>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65"/>
                                        </p:tgtEl>
                                        <p:attrNameLst>
                                          <p:attrName>style.visibility</p:attrName>
                                        </p:attrNameLst>
                                      </p:cBhvr>
                                      <p:to>
                                        <p:strVal val="visible"/>
                                      </p:to>
                                    </p:set>
                                    <p:animEffect transition="in" filter="fade">
                                      <p:cBhvr>
                                        <p:cTn id="34" dur="500"/>
                                        <p:tgtEl>
                                          <p:spTgt spid="65"/>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66"/>
                                        </p:tgtEl>
                                        <p:attrNameLst>
                                          <p:attrName>style.visibility</p:attrName>
                                        </p:attrNameLst>
                                      </p:cBhvr>
                                      <p:to>
                                        <p:strVal val="visible"/>
                                      </p:to>
                                    </p:set>
                                    <p:animEffect transition="in" filter="fade">
                                      <p:cBhvr>
                                        <p:cTn id="37" dur="500"/>
                                        <p:tgtEl>
                                          <p:spTgt spid="66"/>
                                        </p:tgtEl>
                                      </p:cBhvr>
                                    </p:animEffect>
                                  </p:childTnLst>
                                </p:cTn>
                              </p:par>
                              <p:par>
                                <p:cTn id="38" presetID="10" presetClass="entr" presetSubtype="0" fill="hold" nodeType="withEffect">
                                  <p:stCondLst>
                                    <p:cond delay="0"/>
                                  </p:stCondLst>
                                  <p:childTnLst>
                                    <p:set>
                                      <p:cBhvr>
                                        <p:cTn id="39" dur="1" fill="hold">
                                          <p:stCondLst>
                                            <p:cond delay="0"/>
                                          </p:stCondLst>
                                        </p:cTn>
                                        <p:tgtEl>
                                          <p:spTgt spid="68"/>
                                        </p:tgtEl>
                                        <p:attrNameLst>
                                          <p:attrName>style.visibility</p:attrName>
                                        </p:attrNameLst>
                                      </p:cBhvr>
                                      <p:to>
                                        <p:strVal val="visible"/>
                                      </p:to>
                                    </p:set>
                                    <p:animEffect transition="in" filter="fade">
                                      <p:cBhvr>
                                        <p:cTn id="40" dur="500"/>
                                        <p:tgtEl>
                                          <p:spTgt spid="68"/>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71"/>
                                        </p:tgtEl>
                                        <p:attrNameLst>
                                          <p:attrName>style.visibility</p:attrName>
                                        </p:attrNameLst>
                                      </p:cBhvr>
                                      <p:to>
                                        <p:strVal val="visible"/>
                                      </p:to>
                                    </p:set>
                                    <p:animEffect transition="in" filter="fade">
                                      <p:cBhvr>
                                        <p:cTn id="43" dur="500"/>
                                        <p:tgtEl>
                                          <p:spTgt spid="71"/>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69"/>
                                        </p:tgtEl>
                                        <p:attrNameLst>
                                          <p:attrName>style.visibility</p:attrName>
                                        </p:attrNameLst>
                                      </p:cBhvr>
                                      <p:to>
                                        <p:strVal val="visible"/>
                                      </p:to>
                                    </p:set>
                                    <p:animEffect transition="in" filter="fade">
                                      <p:cBhvr>
                                        <p:cTn id="46" dur="500"/>
                                        <p:tgtEl>
                                          <p:spTgt spid="69"/>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67"/>
                                        </p:tgtEl>
                                        <p:attrNameLst>
                                          <p:attrName>style.visibility</p:attrName>
                                        </p:attrNameLst>
                                      </p:cBhvr>
                                      <p:to>
                                        <p:strVal val="visible"/>
                                      </p:to>
                                    </p:set>
                                    <p:animEffect transition="in" filter="fade">
                                      <p:cBhvr>
                                        <p:cTn id="51" dur="500"/>
                                        <p:tgtEl>
                                          <p:spTgt spid="67"/>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70"/>
                                        </p:tgtEl>
                                        <p:attrNameLst>
                                          <p:attrName>style.visibility</p:attrName>
                                        </p:attrNameLst>
                                      </p:cBhvr>
                                      <p:to>
                                        <p:strVal val="visible"/>
                                      </p:to>
                                    </p:set>
                                    <p:animEffect transition="in" filter="fade">
                                      <p:cBhvr>
                                        <p:cTn id="54" dur="500"/>
                                        <p:tgtEl>
                                          <p:spTgt spid="70"/>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73"/>
                                        </p:tgtEl>
                                        <p:attrNameLst>
                                          <p:attrName>style.visibility</p:attrName>
                                        </p:attrNameLst>
                                      </p:cBhvr>
                                      <p:to>
                                        <p:strVal val="visible"/>
                                      </p:to>
                                    </p:set>
                                    <p:animEffect transition="in" filter="fade">
                                      <p:cBhvr>
                                        <p:cTn id="57" dur="500"/>
                                        <p:tgtEl>
                                          <p:spTgt spid="73"/>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72"/>
                                        </p:tgtEl>
                                        <p:attrNameLst>
                                          <p:attrName>style.visibility</p:attrName>
                                        </p:attrNameLst>
                                      </p:cBhvr>
                                      <p:to>
                                        <p:strVal val="visible"/>
                                      </p:to>
                                    </p:set>
                                    <p:animEffect transition="in" filter="fade">
                                      <p:cBhvr>
                                        <p:cTn id="60" dur="500"/>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65" grpId="0" animBg="1"/>
      <p:bldP spid="66" grpId="0" animBg="1"/>
      <p:bldP spid="69" grpId="0"/>
      <p:bldP spid="70" grpId="0"/>
      <p:bldP spid="71" grpId="0"/>
      <p:bldP spid="72" grpId="0"/>
      <p:bldP spid="7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854075"/>
          </a:xfrm>
        </p:spPr>
        <p:txBody>
          <a:bodyPr>
            <a:normAutofit/>
          </a:bodyPr>
          <a:lstStyle/>
          <a:p>
            <a:r>
              <a:rPr lang="en-US" b="1" dirty="0">
                <a:solidFill>
                  <a:srgbClr val="A5285F"/>
                </a:solidFill>
                <a:effectLst>
                  <a:outerShdw blurRad="38100" dist="38100" dir="2700000" algn="tl">
                    <a:srgbClr val="000000">
                      <a:alpha val="43137"/>
                    </a:srgbClr>
                  </a:outerShdw>
                </a:effectLst>
              </a:rPr>
              <a:t>Phase Over Time</a:t>
            </a:r>
          </a:p>
        </p:txBody>
      </p:sp>
      <p:sp>
        <p:nvSpPr>
          <p:cNvPr id="8" name="Title 1"/>
          <p:cNvSpPr txBox="1">
            <a:spLocks/>
          </p:cNvSpPr>
          <p:nvPr/>
        </p:nvSpPr>
        <p:spPr>
          <a:xfrm>
            <a:off x="0" y="1219201"/>
            <a:ext cx="12192000" cy="142671"/>
          </a:xfrm>
          <a:prstGeom prst="rect">
            <a:avLst/>
          </a:prstGeom>
          <a:solidFill>
            <a:srgbClr val="A5285F"/>
          </a:solidFill>
        </p:spPr>
        <p:txBody>
          <a:bodyPr vert="horz" lIns="91440" tIns="45720" rIns="91440" bIns="45720" rtlCol="0" anchor="ctr">
            <a:normAutofit fontScale="2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solidFill>
                  <a:schemeClr val="bg1"/>
                </a:solidFill>
                <a:effectLst>
                  <a:outerShdw blurRad="38100" dist="38100" dir="2700000" algn="tl">
                    <a:srgbClr val="000000">
                      <a:alpha val="43137"/>
                    </a:srgbClr>
                  </a:outerShdw>
                </a:effectLst>
              </a:rPr>
              <a:t>Intelligent Media Lab @ POSTECH   </a:t>
            </a:r>
          </a:p>
        </p:txBody>
      </p:sp>
      <p:pic>
        <p:nvPicPr>
          <p:cNvPr id="19" name="Picture 18">
            <a:extLst>
              <a:ext uri="{FF2B5EF4-FFF2-40B4-BE49-F238E27FC236}">
                <a16:creationId xmlns:a16="http://schemas.microsoft.com/office/drawing/2014/main" id="{CDB13E45-47EA-40D6-8370-AC7805AD173E}"/>
              </a:ext>
            </a:extLst>
          </p:cNvPr>
          <p:cNvPicPr>
            <a:picLocks noChangeAspect="1"/>
          </p:cNvPicPr>
          <p:nvPr/>
        </p:nvPicPr>
        <p:blipFill>
          <a:blip r:embed="rId4"/>
          <a:stretch>
            <a:fillRect/>
          </a:stretch>
        </p:blipFill>
        <p:spPr>
          <a:xfrm>
            <a:off x="142613" y="3420950"/>
            <a:ext cx="1278475" cy="1278475"/>
          </a:xfrm>
          <a:prstGeom prst="rect">
            <a:avLst/>
          </a:prstGeom>
        </p:spPr>
      </p:pic>
      <p:cxnSp>
        <p:nvCxnSpPr>
          <p:cNvPr id="20" name="Straight Arrow Connector 19">
            <a:extLst>
              <a:ext uri="{FF2B5EF4-FFF2-40B4-BE49-F238E27FC236}">
                <a16:creationId xmlns:a16="http://schemas.microsoft.com/office/drawing/2014/main" id="{03F81B5D-7AA2-44FD-B2DB-5FA41CBE0734}"/>
              </a:ext>
            </a:extLst>
          </p:cNvPr>
          <p:cNvCxnSpPr>
            <a:stCxn id="19" idx="3"/>
          </p:cNvCxnSpPr>
          <p:nvPr/>
        </p:nvCxnSpPr>
        <p:spPr>
          <a:xfrm>
            <a:off x="1421088" y="4060188"/>
            <a:ext cx="291484" cy="0"/>
          </a:xfrm>
          <a:prstGeom prst="straightConnector1">
            <a:avLst/>
          </a:prstGeom>
          <a:ln w="3810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grpSp>
        <p:nvGrpSpPr>
          <p:cNvPr id="22" name="Group 21">
            <a:extLst>
              <a:ext uri="{FF2B5EF4-FFF2-40B4-BE49-F238E27FC236}">
                <a16:creationId xmlns:a16="http://schemas.microsoft.com/office/drawing/2014/main" id="{CA9EEAB9-2DDC-4221-B030-C07BD0256ED7}"/>
              </a:ext>
            </a:extLst>
          </p:cNvPr>
          <p:cNvGrpSpPr/>
          <p:nvPr/>
        </p:nvGrpSpPr>
        <p:grpSpPr>
          <a:xfrm>
            <a:off x="4308262" y="1449652"/>
            <a:ext cx="1346843" cy="4792101"/>
            <a:chOff x="3124236" y="621650"/>
            <a:chExt cx="1010132" cy="3594076"/>
          </a:xfrm>
        </p:grpSpPr>
        <p:pic>
          <p:nvPicPr>
            <p:cNvPr id="23" name="Picture 22">
              <a:extLst>
                <a:ext uri="{FF2B5EF4-FFF2-40B4-BE49-F238E27FC236}">
                  <a16:creationId xmlns:a16="http://schemas.microsoft.com/office/drawing/2014/main" id="{4FF77C76-F8C6-42C5-BCBC-AC375327D0E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75254" y="1871253"/>
              <a:ext cx="846759" cy="846759"/>
            </a:xfrm>
            <a:prstGeom prst="rect">
              <a:avLst/>
            </a:prstGeom>
          </p:spPr>
        </p:pic>
        <p:pic>
          <p:nvPicPr>
            <p:cNvPr id="25" name="Picture 24">
              <a:extLst>
                <a:ext uri="{FF2B5EF4-FFF2-40B4-BE49-F238E27FC236}">
                  <a16:creationId xmlns:a16="http://schemas.microsoft.com/office/drawing/2014/main" id="{53316603-F3A2-48D0-9F97-86DA7F388BE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31675" y="2958548"/>
              <a:ext cx="533916" cy="533916"/>
            </a:xfrm>
            <a:prstGeom prst="rect">
              <a:avLst/>
            </a:prstGeom>
          </p:spPr>
        </p:pic>
        <p:pic>
          <p:nvPicPr>
            <p:cNvPr id="26" name="Picture 25">
              <a:extLst>
                <a:ext uri="{FF2B5EF4-FFF2-40B4-BE49-F238E27FC236}">
                  <a16:creationId xmlns:a16="http://schemas.microsoft.com/office/drawing/2014/main" id="{54B73FFB-7276-4358-80B8-3EF2F562401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327396" y="3681810"/>
              <a:ext cx="533916" cy="533916"/>
            </a:xfrm>
            <a:prstGeom prst="rect">
              <a:avLst/>
            </a:prstGeom>
          </p:spPr>
        </p:pic>
        <p:pic>
          <p:nvPicPr>
            <p:cNvPr id="27" name="Picture 26">
              <a:extLst>
                <a:ext uri="{FF2B5EF4-FFF2-40B4-BE49-F238E27FC236}">
                  <a16:creationId xmlns:a16="http://schemas.microsoft.com/office/drawing/2014/main" id="{AA4EFE3B-4123-4D5E-B5E8-112E5A9484E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175254" y="966628"/>
              <a:ext cx="838200" cy="838200"/>
            </a:xfrm>
            <a:prstGeom prst="rect">
              <a:avLst/>
            </a:prstGeom>
          </p:spPr>
        </p:pic>
        <p:sp>
          <p:nvSpPr>
            <p:cNvPr id="29" name="TextBox 28">
              <a:extLst>
                <a:ext uri="{FF2B5EF4-FFF2-40B4-BE49-F238E27FC236}">
                  <a16:creationId xmlns:a16="http://schemas.microsoft.com/office/drawing/2014/main" id="{F750D763-8F7A-4667-ACA4-C5DCC997AAAD}"/>
                </a:ext>
              </a:extLst>
            </p:cNvPr>
            <p:cNvSpPr txBox="1"/>
            <p:nvPr/>
          </p:nvSpPr>
          <p:spPr>
            <a:xfrm>
              <a:off x="3124236" y="621650"/>
              <a:ext cx="1010132" cy="315423"/>
            </a:xfrm>
            <a:prstGeom prst="rect">
              <a:avLst/>
            </a:prstGeom>
            <a:noFill/>
          </p:spPr>
          <p:txBody>
            <a:bodyPr wrap="none" rtlCol="0">
              <a:spAutoFit/>
            </a:bodyPr>
            <a:lstStyle/>
            <a:p>
              <a:pPr algn="ctr"/>
              <a:r>
                <a:rPr lang="en-US" sz="2133" dirty="0"/>
                <a:t>Amplitude</a:t>
              </a:r>
            </a:p>
          </p:txBody>
        </p:sp>
      </p:grpSp>
      <p:sp>
        <p:nvSpPr>
          <p:cNvPr id="30" name="TextBox 29">
            <a:extLst>
              <a:ext uri="{FF2B5EF4-FFF2-40B4-BE49-F238E27FC236}">
                <a16:creationId xmlns:a16="http://schemas.microsoft.com/office/drawing/2014/main" id="{0E55F5DD-107D-4B47-99EA-045F4BA42D4C}"/>
              </a:ext>
            </a:extLst>
          </p:cNvPr>
          <p:cNvSpPr txBox="1"/>
          <p:nvPr/>
        </p:nvSpPr>
        <p:spPr>
          <a:xfrm>
            <a:off x="4928301" y="6422622"/>
            <a:ext cx="1279517" cy="400110"/>
          </a:xfrm>
          <a:prstGeom prst="rect">
            <a:avLst/>
          </a:prstGeom>
          <a:noFill/>
        </p:spPr>
        <p:txBody>
          <a:bodyPr wrap="none" rtlCol="0">
            <a:spAutoFit/>
          </a:bodyPr>
          <a:lstStyle/>
          <a:p>
            <a:pPr algn="ctr"/>
            <a:r>
              <a:rPr lang="en-US" sz="2000" dirty="0"/>
              <a:t>Sub-bands</a:t>
            </a:r>
          </a:p>
        </p:txBody>
      </p:sp>
      <p:cxnSp>
        <p:nvCxnSpPr>
          <p:cNvPr id="31" name="Straight Arrow Connector 30">
            <a:extLst>
              <a:ext uri="{FF2B5EF4-FFF2-40B4-BE49-F238E27FC236}">
                <a16:creationId xmlns:a16="http://schemas.microsoft.com/office/drawing/2014/main" id="{72409E40-25DB-434C-B284-56902E75C80B}"/>
              </a:ext>
            </a:extLst>
          </p:cNvPr>
          <p:cNvCxnSpPr>
            <a:endCxn id="27" idx="1"/>
          </p:cNvCxnSpPr>
          <p:nvPr/>
        </p:nvCxnSpPr>
        <p:spPr>
          <a:xfrm>
            <a:off x="3926728" y="2468422"/>
            <a:ext cx="449557" cy="0"/>
          </a:xfrm>
          <a:prstGeom prst="straightConnector1">
            <a:avLst/>
          </a:prstGeom>
          <a:ln w="3810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422D979C-2E04-4543-A569-5880677BB93C}"/>
              </a:ext>
            </a:extLst>
          </p:cNvPr>
          <p:cNvCxnSpPr>
            <a:endCxn id="23" idx="1"/>
          </p:cNvCxnSpPr>
          <p:nvPr/>
        </p:nvCxnSpPr>
        <p:spPr>
          <a:xfrm>
            <a:off x="3880282" y="3680296"/>
            <a:ext cx="496003" cy="0"/>
          </a:xfrm>
          <a:prstGeom prst="straightConnector1">
            <a:avLst/>
          </a:prstGeom>
          <a:ln w="3810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A5B602FB-76BB-43DE-B4ED-5EA358B8C9B2}"/>
              </a:ext>
            </a:extLst>
          </p:cNvPr>
          <p:cNvCxnSpPr>
            <a:endCxn id="25" idx="1"/>
          </p:cNvCxnSpPr>
          <p:nvPr/>
        </p:nvCxnSpPr>
        <p:spPr>
          <a:xfrm flipV="1">
            <a:off x="3932433" y="4921460"/>
            <a:ext cx="652413" cy="4935"/>
          </a:xfrm>
          <a:prstGeom prst="straightConnector1">
            <a:avLst/>
          </a:prstGeom>
          <a:ln w="3810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E57222D6-455E-489A-8D54-01B9262E46BB}"/>
              </a:ext>
            </a:extLst>
          </p:cNvPr>
          <p:cNvCxnSpPr>
            <a:endCxn id="26" idx="1"/>
          </p:cNvCxnSpPr>
          <p:nvPr/>
        </p:nvCxnSpPr>
        <p:spPr>
          <a:xfrm>
            <a:off x="3926728" y="5885809"/>
            <a:ext cx="652413" cy="0"/>
          </a:xfrm>
          <a:prstGeom prst="straightConnector1">
            <a:avLst/>
          </a:prstGeom>
          <a:ln w="3810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30CCA6D3-D9DB-4DEE-B312-DB00EC635B8B}"/>
              </a:ext>
            </a:extLst>
          </p:cNvPr>
          <p:cNvSpPr txBox="1"/>
          <p:nvPr/>
        </p:nvSpPr>
        <p:spPr>
          <a:xfrm>
            <a:off x="2398618" y="1437994"/>
            <a:ext cx="1295996" cy="400110"/>
          </a:xfrm>
          <a:prstGeom prst="rect">
            <a:avLst/>
          </a:prstGeom>
          <a:noFill/>
        </p:spPr>
        <p:txBody>
          <a:bodyPr wrap="none" rtlCol="0">
            <a:spAutoFit/>
          </a:bodyPr>
          <a:lstStyle/>
          <a:p>
            <a:pPr algn="ctr"/>
            <a:r>
              <a:rPr lang="en-US" sz="2000" dirty="0"/>
              <a:t>Filter Bank</a:t>
            </a:r>
          </a:p>
        </p:txBody>
      </p:sp>
      <p:sp>
        <p:nvSpPr>
          <p:cNvPr id="36" name="Rectangle 35">
            <a:extLst>
              <a:ext uri="{FF2B5EF4-FFF2-40B4-BE49-F238E27FC236}">
                <a16:creationId xmlns:a16="http://schemas.microsoft.com/office/drawing/2014/main" id="{BC247DC4-DA28-432D-8228-1E4DCE5EB020}"/>
              </a:ext>
            </a:extLst>
          </p:cNvPr>
          <p:cNvSpPr/>
          <p:nvPr/>
        </p:nvSpPr>
        <p:spPr>
          <a:xfrm>
            <a:off x="1731099" y="1981962"/>
            <a:ext cx="2397917" cy="4686880"/>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7" name="TextBox 36">
            <a:extLst>
              <a:ext uri="{FF2B5EF4-FFF2-40B4-BE49-F238E27FC236}">
                <a16:creationId xmlns:a16="http://schemas.microsoft.com/office/drawing/2014/main" id="{B94016BB-E6E7-46EC-B659-27728601FA68}"/>
              </a:ext>
            </a:extLst>
          </p:cNvPr>
          <p:cNvSpPr txBox="1"/>
          <p:nvPr/>
        </p:nvSpPr>
        <p:spPr>
          <a:xfrm>
            <a:off x="2232990" y="3913312"/>
            <a:ext cx="1660583" cy="420564"/>
          </a:xfrm>
          <a:prstGeom prst="rect">
            <a:avLst/>
          </a:prstGeom>
          <a:noFill/>
        </p:spPr>
        <p:txBody>
          <a:bodyPr wrap="none" rtlCol="0">
            <a:spAutoFit/>
          </a:bodyPr>
          <a:lstStyle/>
          <a:p>
            <a:r>
              <a:rPr lang="en-US" sz="2133" dirty="0"/>
              <a:t>Orientation 2</a:t>
            </a:r>
          </a:p>
        </p:txBody>
      </p:sp>
      <p:pic>
        <p:nvPicPr>
          <p:cNvPr id="38" name="Picture 37">
            <a:extLst>
              <a:ext uri="{FF2B5EF4-FFF2-40B4-BE49-F238E27FC236}">
                <a16:creationId xmlns:a16="http://schemas.microsoft.com/office/drawing/2014/main" id="{3F3257EE-2546-4276-B016-D1029C59C37B}"/>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181512" y="2281836"/>
            <a:ext cx="762383" cy="762383"/>
          </a:xfrm>
          <a:prstGeom prst="rect">
            <a:avLst/>
          </a:prstGeom>
        </p:spPr>
      </p:pic>
      <p:pic>
        <p:nvPicPr>
          <p:cNvPr id="39" name="Picture 38">
            <a:extLst>
              <a:ext uri="{FF2B5EF4-FFF2-40B4-BE49-F238E27FC236}">
                <a16:creationId xmlns:a16="http://schemas.microsoft.com/office/drawing/2014/main" id="{185EF723-3B1B-40F9-912C-928E4A7ACC95}"/>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233357" y="2281836"/>
            <a:ext cx="745387" cy="745387"/>
          </a:xfrm>
          <a:prstGeom prst="rect">
            <a:avLst/>
          </a:prstGeom>
        </p:spPr>
      </p:pic>
      <p:pic>
        <p:nvPicPr>
          <p:cNvPr id="40" name="Picture 39">
            <a:extLst>
              <a:ext uri="{FF2B5EF4-FFF2-40B4-BE49-F238E27FC236}">
                <a16:creationId xmlns:a16="http://schemas.microsoft.com/office/drawing/2014/main" id="{240A098C-7EEE-4B99-A1D9-9DB525A92A0E}"/>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233357" y="3289098"/>
            <a:ext cx="745387" cy="745387"/>
          </a:xfrm>
          <a:prstGeom prst="rect">
            <a:avLst/>
          </a:prstGeom>
        </p:spPr>
      </p:pic>
      <p:pic>
        <p:nvPicPr>
          <p:cNvPr id="45" name="Picture 44">
            <a:extLst>
              <a:ext uri="{FF2B5EF4-FFF2-40B4-BE49-F238E27FC236}">
                <a16:creationId xmlns:a16="http://schemas.microsoft.com/office/drawing/2014/main" id="{25FE5426-48F1-4DC8-8B21-C1A9F64F166D}"/>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181513" y="3289100"/>
            <a:ext cx="745387" cy="745387"/>
          </a:xfrm>
          <a:prstGeom prst="rect">
            <a:avLst/>
          </a:prstGeom>
        </p:spPr>
      </p:pic>
      <p:sp>
        <p:nvSpPr>
          <p:cNvPr id="46" name="TextBox 45">
            <a:extLst>
              <a:ext uri="{FF2B5EF4-FFF2-40B4-BE49-F238E27FC236}">
                <a16:creationId xmlns:a16="http://schemas.microsoft.com/office/drawing/2014/main" id="{B4DA67B3-F12C-4B3D-ACAF-F8D2E392E7B6}"/>
              </a:ext>
            </a:extLst>
          </p:cNvPr>
          <p:cNvSpPr txBox="1"/>
          <p:nvPr/>
        </p:nvSpPr>
        <p:spPr>
          <a:xfrm>
            <a:off x="2230814" y="1891390"/>
            <a:ext cx="659155" cy="420564"/>
          </a:xfrm>
          <a:prstGeom prst="rect">
            <a:avLst/>
          </a:prstGeom>
          <a:noFill/>
        </p:spPr>
        <p:txBody>
          <a:bodyPr wrap="none" rtlCol="0">
            <a:spAutoFit/>
          </a:bodyPr>
          <a:lstStyle/>
          <a:p>
            <a:r>
              <a:rPr lang="en-US" sz="2133" dirty="0"/>
              <a:t>Real</a:t>
            </a:r>
            <a:endParaRPr lang="en-US" sz="1867" dirty="0"/>
          </a:p>
        </p:txBody>
      </p:sp>
      <p:sp>
        <p:nvSpPr>
          <p:cNvPr id="47" name="TextBox 46">
            <a:extLst>
              <a:ext uri="{FF2B5EF4-FFF2-40B4-BE49-F238E27FC236}">
                <a16:creationId xmlns:a16="http://schemas.microsoft.com/office/drawing/2014/main" id="{94858AB9-C734-47FE-AD93-FCFB32E08423}"/>
              </a:ext>
            </a:extLst>
          </p:cNvPr>
          <p:cNvSpPr txBox="1"/>
          <p:nvPr/>
        </p:nvSpPr>
        <p:spPr>
          <a:xfrm>
            <a:off x="3163100" y="1891388"/>
            <a:ext cx="731290" cy="420564"/>
          </a:xfrm>
          <a:prstGeom prst="rect">
            <a:avLst/>
          </a:prstGeom>
          <a:noFill/>
        </p:spPr>
        <p:txBody>
          <a:bodyPr wrap="none" rtlCol="0">
            <a:spAutoFit/>
          </a:bodyPr>
          <a:lstStyle/>
          <a:p>
            <a:r>
              <a:rPr lang="en-US" sz="2133" dirty="0" err="1"/>
              <a:t>Imag</a:t>
            </a:r>
            <a:endParaRPr lang="en-US" sz="1867" dirty="0"/>
          </a:p>
        </p:txBody>
      </p:sp>
      <p:sp>
        <p:nvSpPr>
          <p:cNvPr id="48" name="TextBox 47">
            <a:extLst>
              <a:ext uri="{FF2B5EF4-FFF2-40B4-BE49-F238E27FC236}">
                <a16:creationId xmlns:a16="http://schemas.microsoft.com/office/drawing/2014/main" id="{11A07C80-D56D-4DC2-BC0A-15012B23298D}"/>
              </a:ext>
            </a:extLst>
          </p:cNvPr>
          <p:cNvSpPr txBox="1"/>
          <p:nvPr/>
        </p:nvSpPr>
        <p:spPr>
          <a:xfrm rot="16200000">
            <a:off x="1459928" y="2904469"/>
            <a:ext cx="1049326" cy="461665"/>
          </a:xfrm>
          <a:prstGeom prst="rect">
            <a:avLst/>
          </a:prstGeom>
          <a:noFill/>
        </p:spPr>
        <p:txBody>
          <a:bodyPr wrap="none" rtlCol="0">
            <a:spAutoFit/>
          </a:bodyPr>
          <a:lstStyle/>
          <a:p>
            <a:r>
              <a:rPr lang="en-US" sz="2400" dirty="0"/>
              <a:t>Scale 1</a:t>
            </a:r>
            <a:endParaRPr lang="en-US" sz="1867" dirty="0"/>
          </a:p>
        </p:txBody>
      </p:sp>
      <p:sp>
        <p:nvSpPr>
          <p:cNvPr id="49" name="TextBox 48">
            <a:extLst>
              <a:ext uri="{FF2B5EF4-FFF2-40B4-BE49-F238E27FC236}">
                <a16:creationId xmlns:a16="http://schemas.microsoft.com/office/drawing/2014/main" id="{070A9F99-7E86-4990-A8C5-C50705BDE500}"/>
              </a:ext>
            </a:extLst>
          </p:cNvPr>
          <p:cNvSpPr txBox="1"/>
          <p:nvPr/>
        </p:nvSpPr>
        <p:spPr>
          <a:xfrm>
            <a:off x="2238572" y="2889629"/>
            <a:ext cx="1650965" cy="461665"/>
          </a:xfrm>
          <a:prstGeom prst="rect">
            <a:avLst/>
          </a:prstGeom>
          <a:noFill/>
        </p:spPr>
        <p:txBody>
          <a:bodyPr wrap="none" rtlCol="0">
            <a:spAutoFit/>
          </a:bodyPr>
          <a:lstStyle/>
          <a:p>
            <a:r>
              <a:rPr lang="en-US" sz="2133" dirty="0"/>
              <a:t>Orientation</a:t>
            </a:r>
            <a:r>
              <a:rPr lang="en-US" sz="2400" dirty="0"/>
              <a:t> </a:t>
            </a:r>
            <a:r>
              <a:rPr lang="en-US" sz="1867" dirty="0"/>
              <a:t>1</a:t>
            </a:r>
          </a:p>
        </p:txBody>
      </p:sp>
      <p:cxnSp>
        <p:nvCxnSpPr>
          <p:cNvPr id="50" name="Straight Connector 49">
            <a:extLst>
              <a:ext uri="{FF2B5EF4-FFF2-40B4-BE49-F238E27FC236}">
                <a16:creationId xmlns:a16="http://schemas.microsoft.com/office/drawing/2014/main" id="{648617F5-5F1F-4E51-A912-A666F35A2A38}"/>
              </a:ext>
            </a:extLst>
          </p:cNvPr>
          <p:cNvCxnSpPr/>
          <p:nvPr/>
        </p:nvCxnSpPr>
        <p:spPr>
          <a:xfrm>
            <a:off x="2156768" y="2281837"/>
            <a:ext cx="0" cy="170692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51" name="Picture 50">
            <a:extLst>
              <a:ext uri="{FF2B5EF4-FFF2-40B4-BE49-F238E27FC236}">
                <a16:creationId xmlns:a16="http://schemas.microsoft.com/office/drawing/2014/main" id="{2CAF7D5F-1315-47DA-A948-466DAE38DEDE}"/>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3181512" y="4533342"/>
            <a:ext cx="745388" cy="745388"/>
          </a:xfrm>
          <a:prstGeom prst="rect">
            <a:avLst/>
          </a:prstGeom>
        </p:spPr>
      </p:pic>
      <p:pic>
        <p:nvPicPr>
          <p:cNvPr id="52" name="Picture 51">
            <a:extLst>
              <a:ext uri="{FF2B5EF4-FFF2-40B4-BE49-F238E27FC236}">
                <a16:creationId xmlns:a16="http://schemas.microsoft.com/office/drawing/2014/main" id="{E725D438-5DF8-49DE-B066-649F88DC28E9}"/>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2233357" y="4533341"/>
            <a:ext cx="745387" cy="745387"/>
          </a:xfrm>
          <a:prstGeom prst="rect">
            <a:avLst/>
          </a:prstGeom>
        </p:spPr>
      </p:pic>
      <p:pic>
        <p:nvPicPr>
          <p:cNvPr id="53" name="Picture 52">
            <a:extLst>
              <a:ext uri="{FF2B5EF4-FFF2-40B4-BE49-F238E27FC236}">
                <a16:creationId xmlns:a16="http://schemas.microsoft.com/office/drawing/2014/main" id="{6EBFE081-0732-48FD-8622-06B0FE8074D2}"/>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2225050" y="5547168"/>
            <a:ext cx="762000" cy="762000"/>
          </a:xfrm>
          <a:prstGeom prst="rect">
            <a:avLst/>
          </a:prstGeom>
        </p:spPr>
      </p:pic>
      <p:pic>
        <p:nvPicPr>
          <p:cNvPr id="54" name="Picture 53">
            <a:extLst>
              <a:ext uri="{FF2B5EF4-FFF2-40B4-BE49-F238E27FC236}">
                <a16:creationId xmlns:a16="http://schemas.microsoft.com/office/drawing/2014/main" id="{3A900396-5665-4A84-8AE2-17D24EA7CBE3}"/>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3148614" y="5547168"/>
            <a:ext cx="762000" cy="762000"/>
          </a:xfrm>
          <a:prstGeom prst="rect">
            <a:avLst/>
          </a:prstGeom>
        </p:spPr>
      </p:pic>
      <p:sp>
        <p:nvSpPr>
          <p:cNvPr id="55" name="TextBox 54">
            <a:extLst>
              <a:ext uri="{FF2B5EF4-FFF2-40B4-BE49-F238E27FC236}">
                <a16:creationId xmlns:a16="http://schemas.microsoft.com/office/drawing/2014/main" id="{8E6377CE-1581-4F1E-BFB5-710C2FD14357}"/>
              </a:ext>
            </a:extLst>
          </p:cNvPr>
          <p:cNvSpPr txBox="1"/>
          <p:nvPr/>
        </p:nvSpPr>
        <p:spPr>
          <a:xfrm rot="16200000">
            <a:off x="1459927" y="5218417"/>
            <a:ext cx="1049326" cy="461665"/>
          </a:xfrm>
          <a:prstGeom prst="rect">
            <a:avLst/>
          </a:prstGeom>
          <a:noFill/>
        </p:spPr>
        <p:txBody>
          <a:bodyPr wrap="none" rtlCol="0">
            <a:spAutoFit/>
          </a:bodyPr>
          <a:lstStyle/>
          <a:p>
            <a:r>
              <a:rPr lang="en-US" sz="2400" dirty="0"/>
              <a:t>Scale 2</a:t>
            </a:r>
          </a:p>
        </p:txBody>
      </p:sp>
      <p:sp>
        <p:nvSpPr>
          <p:cNvPr id="56" name="TextBox 55">
            <a:extLst>
              <a:ext uri="{FF2B5EF4-FFF2-40B4-BE49-F238E27FC236}">
                <a16:creationId xmlns:a16="http://schemas.microsoft.com/office/drawing/2014/main" id="{F7489D3F-081B-4216-851D-FB826034FFC5}"/>
              </a:ext>
            </a:extLst>
          </p:cNvPr>
          <p:cNvSpPr txBox="1"/>
          <p:nvPr/>
        </p:nvSpPr>
        <p:spPr>
          <a:xfrm>
            <a:off x="2187408" y="5162585"/>
            <a:ext cx="1660583" cy="420564"/>
          </a:xfrm>
          <a:prstGeom prst="rect">
            <a:avLst/>
          </a:prstGeom>
          <a:noFill/>
        </p:spPr>
        <p:txBody>
          <a:bodyPr wrap="none" rtlCol="0">
            <a:spAutoFit/>
          </a:bodyPr>
          <a:lstStyle/>
          <a:p>
            <a:r>
              <a:rPr lang="en-US" sz="2133" dirty="0"/>
              <a:t>Orientation 1</a:t>
            </a:r>
          </a:p>
        </p:txBody>
      </p:sp>
      <p:sp>
        <p:nvSpPr>
          <p:cNvPr id="57" name="TextBox 56">
            <a:extLst>
              <a:ext uri="{FF2B5EF4-FFF2-40B4-BE49-F238E27FC236}">
                <a16:creationId xmlns:a16="http://schemas.microsoft.com/office/drawing/2014/main" id="{B03C68DB-4BEE-40F7-8F07-F27D9527D8BD}"/>
              </a:ext>
            </a:extLst>
          </p:cNvPr>
          <p:cNvSpPr txBox="1"/>
          <p:nvPr/>
        </p:nvSpPr>
        <p:spPr>
          <a:xfrm>
            <a:off x="2149320" y="6169063"/>
            <a:ext cx="1666995" cy="461665"/>
          </a:xfrm>
          <a:prstGeom prst="rect">
            <a:avLst/>
          </a:prstGeom>
          <a:noFill/>
        </p:spPr>
        <p:txBody>
          <a:bodyPr wrap="none" rtlCol="0">
            <a:spAutoFit/>
          </a:bodyPr>
          <a:lstStyle/>
          <a:p>
            <a:r>
              <a:rPr lang="en-US" sz="2133" dirty="0"/>
              <a:t>Orientation</a:t>
            </a:r>
            <a:r>
              <a:rPr lang="en-US" sz="2400" dirty="0"/>
              <a:t> </a:t>
            </a:r>
            <a:r>
              <a:rPr lang="en-US" sz="2133" dirty="0"/>
              <a:t>2</a:t>
            </a:r>
          </a:p>
        </p:txBody>
      </p:sp>
      <p:cxnSp>
        <p:nvCxnSpPr>
          <p:cNvPr id="58" name="Straight Connector 57">
            <a:extLst>
              <a:ext uri="{FF2B5EF4-FFF2-40B4-BE49-F238E27FC236}">
                <a16:creationId xmlns:a16="http://schemas.microsoft.com/office/drawing/2014/main" id="{A40CADC1-2553-44B8-8497-027583BD95CA}"/>
              </a:ext>
            </a:extLst>
          </p:cNvPr>
          <p:cNvCxnSpPr/>
          <p:nvPr/>
        </p:nvCxnSpPr>
        <p:spPr>
          <a:xfrm>
            <a:off x="2156768" y="4595785"/>
            <a:ext cx="0" cy="170692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9" name="Group 58">
            <a:extLst>
              <a:ext uri="{FF2B5EF4-FFF2-40B4-BE49-F238E27FC236}">
                <a16:creationId xmlns:a16="http://schemas.microsoft.com/office/drawing/2014/main" id="{0AEC01AD-AA12-422E-9DCB-74F36F0E68CA}"/>
              </a:ext>
            </a:extLst>
          </p:cNvPr>
          <p:cNvGrpSpPr/>
          <p:nvPr/>
        </p:nvGrpSpPr>
        <p:grpSpPr>
          <a:xfrm>
            <a:off x="5577476" y="1458217"/>
            <a:ext cx="1129012" cy="4783536"/>
            <a:chOff x="4076146" y="628074"/>
            <a:chExt cx="846759" cy="3587652"/>
          </a:xfrm>
        </p:grpSpPr>
        <p:sp>
          <p:nvSpPr>
            <p:cNvPr id="60" name="TextBox 59">
              <a:extLst>
                <a:ext uri="{FF2B5EF4-FFF2-40B4-BE49-F238E27FC236}">
                  <a16:creationId xmlns:a16="http://schemas.microsoft.com/office/drawing/2014/main" id="{259C1A25-AE90-4F00-80FC-8C3841C03120}"/>
                </a:ext>
              </a:extLst>
            </p:cNvPr>
            <p:cNvSpPr txBox="1"/>
            <p:nvPr/>
          </p:nvSpPr>
          <p:spPr>
            <a:xfrm>
              <a:off x="4185179" y="628074"/>
              <a:ext cx="633827" cy="315423"/>
            </a:xfrm>
            <a:prstGeom prst="rect">
              <a:avLst/>
            </a:prstGeom>
            <a:noFill/>
          </p:spPr>
          <p:txBody>
            <a:bodyPr wrap="none" rtlCol="0">
              <a:spAutoFit/>
            </a:bodyPr>
            <a:lstStyle/>
            <a:p>
              <a:r>
                <a:rPr lang="en-US" sz="2133" dirty="0"/>
                <a:t>Phase</a:t>
              </a:r>
            </a:p>
          </p:txBody>
        </p:sp>
        <p:pic>
          <p:nvPicPr>
            <p:cNvPr id="61" name="Picture 60">
              <a:extLst>
                <a:ext uri="{FF2B5EF4-FFF2-40B4-BE49-F238E27FC236}">
                  <a16:creationId xmlns:a16="http://schemas.microsoft.com/office/drawing/2014/main" id="{3D30F86C-AD76-4B39-ADA7-614CC6C23A45}"/>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4076146" y="1860575"/>
              <a:ext cx="846759" cy="846759"/>
            </a:xfrm>
            <a:prstGeom prst="rect">
              <a:avLst/>
            </a:prstGeom>
          </p:spPr>
        </p:pic>
        <p:pic>
          <p:nvPicPr>
            <p:cNvPr id="62" name="Picture 61">
              <a:extLst>
                <a:ext uri="{FF2B5EF4-FFF2-40B4-BE49-F238E27FC236}">
                  <a16:creationId xmlns:a16="http://schemas.microsoft.com/office/drawing/2014/main" id="{21D9B560-EE69-436C-BBB0-7681C9DF77DA}"/>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4232567" y="2949022"/>
              <a:ext cx="533916" cy="533916"/>
            </a:xfrm>
            <a:prstGeom prst="rect">
              <a:avLst/>
            </a:prstGeom>
          </p:spPr>
        </p:pic>
        <p:pic>
          <p:nvPicPr>
            <p:cNvPr id="63" name="Picture 62">
              <a:extLst>
                <a:ext uri="{FF2B5EF4-FFF2-40B4-BE49-F238E27FC236}">
                  <a16:creationId xmlns:a16="http://schemas.microsoft.com/office/drawing/2014/main" id="{0334908A-F8E1-402D-A043-092B8D64F5A9}"/>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4232567" y="3681810"/>
              <a:ext cx="533916" cy="533916"/>
            </a:xfrm>
            <a:prstGeom prst="rect">
              <a:avLst/>
            </a:prstGeom>
          </p:spPr>
        </p:pic>
        <p:pic>
          <p:nvPicPr>
            <p:cNvPr id="64" name="Picture 63">
              <a:extLst>
                <a:ext uri="{FF2B5EF4-FFF2-40B4-BE49-F238E27FC236}">
                  <a16:creationId xmlns:a16="http://schemas.microsoft.com/office/drawing/2014/main" id="{2E311967-2493-45F7-9250-B24CBC75BCA9}"/>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4076146" y="966628"/>
              <a:ext cx="838200" cy="838200"/>
            </a:xfrm>
            <a:prstGeom prst="rect">
              <a:avLst/>
            </a:prstGeom>
          </p:spPr>
        </p:pic>
      </p:grpSp>
      <p:sp>
        <p:nvSpPr>
          <p:cNvPr id="65" name="Oval 64">
            <a:extLst>
              <a:ext uri="{FF2B5EF4-FFF2-40B4-BE49-F238E27FC236}">
                <a16:creationId xmlns:a16="http://schemas.microsoft.com/office/drawing/2014/main" id="{C6803BC9-5012-4FFC-A5E7-433FD3D391CE}"/>
              </a:ext>
            </a:extLst>
          </p:cNvPr>
          <p:cNvSpPr/>
          <p:nvPr/>
        </p:nvSpPr>
        <p:spPr>
          <a:xfrm>
            <a:off x="5240229" y="2230718"/>
            <a:ext cx="101600" cy="102235"/>
          </a:xfrm>
          <a:prstGeom prst="ellipse">
            <a:avLst/>
          </a:prstGeom>
          <a:solidFill>
            <a:srgbClr val="FF00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66" name="Oval 65">
            <a:extLst>
              <a:ext uri="{FF2B5EF4-FFF2-40B4-BE49-F238E27FC236}">
                <a16:creationId xmlns:a16="http://schemas.microsoft.com/office/drawing/2014/main" id="{72EAD7AB-BFAE-4332-9988-04A0BE9219D6}"/>
              </a:ext>
            </a:extLst>
          </p:cNvPr>
          <p:cNvSpPr/>
          <p:nvPr/>
        </p:nvSpPr>
        <p:spPr>
          <a:xfrm>
            <a:off x="6405190" y="2229762"/>
            <a:ext cx="101600" cy="102235"/>
          </a:xfrm>
          <a:prstGeom prst="ellipse">
            <a:avLst/>
          </a:prstGeom>
          <a:solidFill>
            <a:srgbClr val="FF00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67" name="BPMag.avi">
            <a:hlinkClick r:id="" action="ppaction://media"/>
            <a:extLst>
              <a:ext uri="{FF2B5EF4-FFF2-40B4-BE49-F238E27FC236}">
                <a16:creationId xmlns:a16="http://schemas.microsoft.com/office/drawing/2014/main" id="{90997F1C-512D-4976-99D6-1F3524F75A1C}"/>
              </a:ext>
            </a:extLst>
          </p:cNvPr>
          <p:cNvPicPr>
            <a:picLocks noChangeAspect="1"/>
          </p:cNvPicPr>
          <p:nvPr>
            <a:videoFile r:link="rId2"/>
            <p:extLst>
              <p:ext uri="{DAA4B4D4-6D71-4841-9C94-3DE7FCFB9230}">
                <p14:media xmlns:p14="http://schemas.microsoft.com/office/powerpoint/2010/main" r:link="rId1"/>
              </p:ext>
            </p:extLst>
          </p:nvPr>
        </p:nvPicPr>
        <p:blipFill rotWithShape="1">
          <a:blip r:embed="rId21"/>
          <a:srcRect l="726" t="-1263" r="1115" b="1263"/>
          <a:stretch/>
        </p:blipFill>
        <p:spPr>
          <a:xfrm>
            <a:off x="7470928" y="4457820"/>
            <a:ext cx="3901440" cy="1930397"/>
          </a:xfrm>
          <a:prstGeom prst="rect">
            <a:avLst/>
          </a:prstGeom>
        </p:spPr>
      </p:pic>
      <p:pic>
        <p:nvPicPr>
          <p:cNvPr id="72" name="Picture 71">
            <a:extLst>
              <a:ext uri="{FF2B5EF4-FFF2-40B4-BE49-F238E27FC236}">
                <a16:creationId xmlns:a16="http://schemas.microsoft.com/office/drawing/2014/main" id="{4835AE43-9653-4306-A8D0-242311F04F31}"/>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7197344" y="2035796"/>
            <a:ext cx="3973688" cy="1890252"/>
          </a:xfrm>
          <a:prstGeom prst="rect">
            <a:avLst/>
          </a:prstGeom>
        </p:spPr>
      </p:pic>
      <p:sp>
        <p:nvSpPr>
          <p:cNvPr id="77" name="Freeform 131">
            <a:extLst>
              <a:ext uri="{FF2B5EF4-FFF2-40B4-BE49-F238E27FC236}">
                <a16:creationId xmlns:a16="http://schemas.microsoft.com/office/drawing/2014/main" id="{C0218078-A31A-4BD1-A97B-77D6CC941EBA}"/>
              </a:ext>
            </a:extLst>
          </p:cNvPr>
          <p:cNvSpPr/>
          <p:nvPr/>
        </p:nvSpPr>
        <p:spPr>
          <a:xfrm>
            <a:off x="6506791" y="1946368"/>
            <a:ext cx="1532175" cy="490219"/>
          </a:xfrm>
          <a:custGeom>
            <a:avLst/>
            <a:gdLst>
              <a:gd name="connsiteX0" fmla="*/ 0 w 1048512"/>
              <a:gd name="connsiteY0" fmla="*/ 211557 h 382245"/>
              <a:gd name="connsiteX1" fmla="*/ 524256 w 1048512"/>
              <a:gd name="connsiteY1" fmla="*/ 4293 h 382245"/>
              <a:gd name="connsiteX2" fmla="*/ 1048512 w 1048512"/>
              <a:gd name="connsiteY2" fmla="*/ 382245 h 382245"/>
            </a:gdLst>
            <a:ahLst/>
            <a:cxnLst>
              <a:cxn ang="0">
                <a:pos x="connsiteX0" y="connsiteY0"/>
              </a:cxn>
              <a:cxn ang="0">
                <a:pos x="connsiteX1" y="connsiteY1"/>
              </a:cxn>
              <a:cxn ang="0">
                <a:pos x="connsiteX2" y="connsiteY2"/>
              </a:cxn>
            </a:cxnLst>
            <a:rect l="l" t="t" r="r" b="b"/>
            <a:pathLst>
              <a:path w="1048512" h="382245">
                <a:moveTo>
                  <a:pt x="0" y="211557"/>
                </a:moveTo>
                <a:cubicBezTo>
                  <a:pt x="174752" y="93701"/>
                  <a:pt x="349504" y="-24155"/>
                  <a:pt x="524256" y="4293"/>
                </a:cubicBezTo>
                <a:cubicBezTo>
                  <a:pt x="699008" y="32741"/>
                  <a:pt x="873760" y="207493"/>
                  <a:pt x="1048512" y="382245"/>
                </a:cubicBezTo>
              </a:path>
            </a:pathLst>
          </a:cu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400"/>
          </a:p>
        </p:txBody>
      </p:sp>
      <p:cxnSp>
        <p:nvCxnSpPr>
          <p:cNvPr id="83" name="Straight Arrow Connector 82">
            <a:extLst>
              <a:ext uri="{FF2B5EF4-FFF2-40B4-BE49-F238E27FC236}">
                <a16:creationId xmlns:a16="http://schemas.microsoft.com/office/drawing/2014/main" id="{75F24548-38DC-4942-82EA-A8EA357CB4A4}"/>
              </a:ext>
            </a:extLst>
          </p:cNvPr>
          <p:cNvCxnSpPr>
            <a:cxnSpLocks/>
          </p:cNvCxnSpPr>
          <p:nvPr/>
        </p:nvCxnSpPr>
        <p:spPr>
          <a:xfrm>
            <a:off x="8447866" y="3934499"/>
            <a:ext cx="0" cy="452943"/>
          </a:xfrm>
          <a:prstGeom prst="straightConnector1">
            <a:avLst/>
          </a:prstGeom>
          <a:ln w="38100">
            <a:solidFill>
              <a:schemeClr val="accent1">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0B0B7FFF-7B3B-4B41-B66C-6AB6F2ECA876}"/>
              </a:ext>
            </a:extLst>
          </p:cNvPr>
          <p:cNvSpPr txBox="1"/>
          <p:nvPr/>
        </p:nvSpPr>
        <p:spPr>
          <a:xfrm>
            <a:off x="8313491" y="3946178"/>
            <a:ext cx="2474752" cy="400110"/>
          </a:xfrm>
          <a:prstGeom prst="rect">
            <a:avLst/>
          </a:prstGeom>
          <a:noFill/>
        </p:spPr>
        <p:txBody>
          <a:bodyPr wrap="square" rtlCol="0">
            <a:spAutoFit/>
          </a:bodyPr>
          <a:lstStyle/>
          <a:p>
            <a:pPr algn="ctr"/>
            <a:r>
              <a:rPr lang="en-US" sz="2000" b="1" dirty="0">
                <a:solidFill>
                  <a:schemeClr val="accent1">
                    <a:lumMod val="75000"/>
                  </a:schemeClr>
                </a:solidFill>
              </a:rPr>
              <a:t>Temporal Filtering</a:t>
            </a:r>
          </a:p>
        </p:txBody>
      </p:sp>
      <p:sp>
        <p:nvSpPr>
          <p:cNvPr id="85" name="TextBox 84">
            <a:extLst>
              <a:ext uri="{FF2B5EF4-FFF2-40B4-BE49-F238E27FC236}">
                <a16:creationId xmlns:a16="http://schemas.microsoft.com/office/drawing/2014/main" id="{733D74A4-BF78-48A4-BDC4-23521163025A}"/>
              </a:ext>
            </a:extLst>
          </p:cNvPr>
          <p:cNvSpPr txBox="1"/>
          <p:nvPr/>
        </p:nvSpPr>
        <p:spPr>
          <a:xfrm>
            <a:off x="7616469" y="1394699"/>
            <a:ext cx="4253954" cy="584775"/>
          </a:xfrm>
          <a:prstGeom prst="rect">
            <a:avLst/>
          </a:prstGeom>
          <a:noFill/>
        </p:spPr>
        <p:txBody>
          <a:bodyPr wrap="square" rtlCol="0">
            <a:spAutoFit/>
          </a:bodyPr>
          <a:lstStyle/>
          <a:p>
            <a:r>
              <a:rPr lang="en-US" sz="1600" dirty="0"/>
              <a:t>Local Phase Variation calculated below gives the motion estimation.</a:t>
            </a:r>
            <a:endParaRPr lang="en-US" dirty="0"/>
          </a:p>
        </p:txBody>
      </p:sp>
    </p:spTree>
    <p:extLst>
      <p:ext uri="{BB962C8B-B14F-4D97-AF65-F5344CB8AC3E}">
        <p14:creationId xmlns:p14="http://schemas.microsoft.com/office/powerpoint/2010/main" val="4070724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7"/>
                                        </p:tgtEl>
                                        <p:attrNameLst>
                                          <p:attrName>style.visibility</p:attrName>
                                        </p:attrNameLst>
                                      </p:cBhvr>
                                      <p:to>
                                        <p:strVal val="visible"/>
                                      </p:to>
                                    </p:set>
                                    <p:animEffect transition="in" filter="wipe(left)">
                                      <p:cBhvr>
                                        <p:cTn id="7" dur="500"/>
                                        <p:tgtEl>
                                          <p:spTgt spid="77"/>
                                        </p:tgtEl>
                                      </p:cBhvr>
                                    </p:animEffect>
                                  </p:childTnLst>
                                </p:cTn>
                              </p:par>
                              <p:par>
                                <p:cTn id="8" presetID="10" presetClass="entr" presetSubtype="0" fill="hold" nodeType="withEffect">
                                  <p:stCondLst>
                                    <p:cond delay="0"/>
                                  </p:stCondLst>
                                  <p:childTnLst>
                                    <p:set>
                                      <p:cBhvr>
                                        <p:cTn id="9" dur="1" fill="hold">
                                          <p:stCondLst>
                                            <p:cond delay="0"/>
                                          </p:stCondLst>
                                        </p:cTn>
                                        <p:tgtEl>
                                          <p:spTgt spid="72"/>
                                        </p:tgtEl>
                                        <p:attrNameLst>
                                          <p:attrName>style.visibility</p:attrName>
                                        </p:attrNameLst>
                                      </p:cBhvr>
                                      <p:to>
                                        <p:strVal val="visible"/>
                                      </p:to>
                                    </p:set>
                                    <p:animEffect transition="in" filter="fade">
                                      <p:cBhvr>
                                        <p:cTn id="10" dur="500"/>
                                        <p:tgtEl>
                                          <p:spTgt spid="72"/>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grpId="0" nodeType="clickEffect">
                                  <p:stCondLst>
                                    <p:cond delay="0"/>
                                  </p:stCondLst>
                                  <p:childTnLst>
                                    <p:set>
                                      <p:cBhvr>
                                        <p:cTn id="14" dur="1" fill="hold">
                                          <p:stCondLst>
                                            <p:cond delay="0"/>
                                          </p:stCondLst>
                                        </p:cTn>
                                        <p:tgtEl>
                                          <p:spTgt spid="84"/>
                                        </p:tgtEl>
                                        <p:attrNameLst>
                                          <p:attrName>style.visibility</p:attrName>
                                        </p:attrNameLst>
                                      </p:cBhvr>
                                      <p:to>
                                        <p:strVal val="visible"/>
                                      </p:to>
                                    </p:set>
                                    <p:animEffect transition="in" filter="wipe(up)">
                                      <p:cBhvr>
                                        <p:cTn id="15" dur="500"/>
                                        <p:tgtEl>
                                          <p:spTgt spid="84"/>
                                        </p:tgtEl>
                                      </p:cBhvr>
                                    </p:animEffect>
                                  </p:childTnLst>
                                </p:cTn>
                              </p:par>
                              <p:par>
                                <p:cTn id="16" presetID="22" presetClass="entr" presetSubtype="1" fill="hold" nodeType="withEffect">
                                  <p:stCondLst>
                                    <p:cond delay="0"/>
                                  </p:stCondLst>
                                  <p:childTnLst>
                                    <p:set>
                                      <p:cBhvr>
                                        <p:cTn id="17" dur="1" fill="hold">
                                          <p:stCondLst>
                                            <p:cond delay="0"/>
                                          </p:stCondLst>
                                        </p:cTn>
                                        <p:tgtEl>
                                          <p:spTgt spid="83"/>
                                        </p:tgtEl>
                                        <p:attrNameLst>
                                          <p:attrName>style.visibility</p:attrName>
                                        </p:attrNameLst>
                                      </p:cBhvr>
                                      <p:to>
                                        <p:strVal val="visible"/>
                                      </p:to>
                                    </p:set>
                                    <p:animEffect transition="in" filter="wipe(up)">
                                      <p:cBhvr>
                                        <p:cTn id="18" dur="500"/>
                                        <p:tgtEl>
                                          <p:spTgt spid="83"/>
                                        </p:tgtEl>
                                      </p:cBhvr>
                                    </p:animEffect>
                                  </p:childTnLst>
                                </p:cTn>
                              </p:par>
                            </p:childTnLst>
                          </p:cTn>
                        </p:par>
                        <p:par>
                          <p:cTn id="19" fill="hold">
                            <p:stCondLst>
                              <p:cond delay="500"/>
                            </p:stCondLst>
                            <p:childTnLst>
                              <p:par>
                                <p:cTn id="20" presetID="10" presetClass="entr" presetSubtype="0" fill="hold" nodeType="afterEffect">
                                  <p:stCondLst>
                                    <p:cond delay="0"/>
                                  </p:stCondLst>
                                  <p:childTnLst>
                                    <p:set>
                                      <p:cBhvr>
                                        <p:cTn id="21" dur="1" fill="hold">
                                          <p:stCondLst>
                                            <p:cond delay="0"/>
                                          </p:stCondLst>
                                        </p:cTn>
                                        <p:tgtEl>
                                          <p:spTgt spid="67"/>
                                        </p:tgtEl>
                                        <p:attrNameLst>
                                          <p:attrName>style.visibility</p:attrName>
                                        </p:attrNameLst>
                                      </p:cBhvr>
                                      <p:to>
                                        <p:strVal val="visible"/>
                                      </p:to>
                                    </p:set>
                                    <p:animEffect transition="in" filter="fade">
                                      <p:cBhvr>
                                        <p:cTn id="22" dur="500"/>
                                        <p:tgtEl>
                                          <p:spTgt spid="67"/>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mediacall" presetSubtype="0" fill="hold" nodeType="clickEffect">
                                  <p:stCondLst>
                                    <p:cond delay="0"/>
                                  </p:stCondLst>
                                  <p:childTnLst>
                                    <p:cmd type="call" cmd="playFrom(0.0)">
                                      <p:cBhvr>
                                        <p:cTn id="26" dur="4000" fill="hold"/>
                                        <p:tgtEl>
                                          <p:spTgt spid="6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27" fill="hold" display="0">
                  <p:stCondLst>
                    <p:cond delay="indefinite"/>
                  </p:stCondLst>
                </p:cTn>
                <p:tgtEl>
                  <p:spTgt spid="67"/>
                </p:tgtEl>
              </p:cMediaNode>
            </p:video>
          </p:childTnLst>
        </p:cTn>
      </p:par>
    </p:tnLst>
    <p:bldLst>
      <p:bldP spid="77" grpId="0" animBg="1"/>
      <p:bldP spid="8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854075"/>
          </a:xfrm>
        </p:spPr>
        <p:txBody>
          <a:bodyPr/>
          <a:lstStyle/>
          <a:p>
            <a:r>
              <a:rPr lang="en-US" b="1" dirty="0">
                <a:solidFill>
                  <a:srgbClr val="A5285F"/>
                </a:solidFill>
              </a:rPr>
              <a:t>Motion Extraction </a:t>
            </a:r>
          </a:p>
        </p:txBody>
      </p:sp>
      <p:sp>
        <p:nvSpPr>
          <p:cNvPr id="8" name="Title 1"/>
          <p:cNvSpPr txBox="1">
            <a:spLocks/>
          </p:cNvSpPr>
          <p:nvPr/>
        </p:nvSpPr>
        <p:spPr>
          <a:xfrm>
            <a:off x="0" y="1219201"/>
            <a:ext cx="12192000" cy="142671"/>
          </a:xfrm>
          <a:prstGeom prst="rect">
            <a:avLst/>
          </a:prstGeom>
          <a:solidFill>
            <a:srgbClr val="A5285F"/>
          </a:solidFill>
        </p:spPr>
        <p:txBody>
          <a:bodyPr vert="horz" lIns="91440" tIns="45720" rIns="91440" bIns="45720" rtlCol="0" anchor="ctr">
            <a:normAutofit fontScale="2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solidFill>
                  <a:schemeClr val="bg1"/>
                </a:solidFill>
                <a:effectLst>
                  <a:outerShdw blurRad="38100" dist="38100" dir="2700000" algn="tl">
                    <a:srgbClr val="000000">
                      <a:alpha val="43137"/>
                    </a:srgbClr>
                  </a:outerShdw>
                </a:effectLst>
              </a:rPr>
              <a:t>Intelligent Media Lab @ POSTECH   </a:t>
            </a:r>
          </a:p>
        </p:txBody>
      </p:sp>
      <p:sp>
        <p:nvSpPr>
          <p:cNvPr id="9" name="TextBox 8"/>
          <p:cNvSpPr txBox="1"/>
          <p:nvPr/>
        </p:nvSpPr>
        <p:spPr>
          <a:xfrm>
            <a:off x="308917" y="1509339"/>
            <a:ext cx="11755394" cy="400110"/>
          </a:xfrm>
          <a:prstGeom prst="rect">
            <a:avLst/>
          </a:prstGeom>
          <a:noFill/>
        </p:spPr>
        <p:txBody>
          <a:bodyPr wrap="square" rtlCol="0">
            <a:spAutoFit/>
          </a:bodyPr>
          <a:lstStyle/>
          <a:p>
            <a:pPr marL="342900" indent="-342900">
              <a:buFont typeface="Wingdings" panose="05000000000000000000" pitchFamily="2" charset="2"/>
              <a:buChar char="q"/>
            </a:pPr>
            <a:r>
              <a:rPr lang="en-US" sz="2000" dirty="0"/>
              <a:t>Let:                          be amplitude and                             be the phase function of input signal. </a:t>
            </a:r>
            <a:endParaRPr lang="en-US" sz="2000" b="1" dirty="0"/>
          </a:p>
        </p:txBody>
      </p:sp>
      <mc:AlternateContent xmlns:mc="http://schemas.openxmlformats.org/markup-compatibility/2006" xmlns:a14="http://schemas.microsoft.com/office/drawing/2010/main">
        <mc:Choice Requires="a14">
          <p:sp>
            <p:nvSpPr>
              <p:cNvPr id="15" name="TextBox 14"/>
              <p:cNvSpPr txBox="1"/>
              <p:nvPr/>
            </p:nvSpPr>
            <p:spPr>
              <a:xfrm>
                <a:off x="1873146" y="3570052"/>
                <a:ext cx="5215551" cy="431849"/>
              </a:xfrm>
              <a:prstGeom prst="rect">
                <a:avLst/>
              </a:prstGeom>
              <a:noFill/>
              <a:ln>
                <a:solidFill>
                  <a:schemeClr val="tx1"/>
                </a:solidFill>
              </a:ln>
            </p:spPr>
            <p:txBody>
              <a:bodyPr wrap="square" rtlCol="0">
                <a:spAutoFit/>
              </a:bodyPr>
              <a:lstStyle/>
              <a:p>
                <a:pPr algn="ctr"/>
                <a14:m>
                  <m:oMath xmlns:m="http://schemas.openxmlformats.org/officeDocument/2006/math">
                    <m:r>
                      <m:rPr>
                        <m:sty m:val="p"/>
                      </m:rPr>
                      <a:rPr lang="en-US" altLang="ko-KR" sz="2000">
                        <a:latin typeface="Cambria Math" panose="02040503050406030204" pitchFamily="18" charset="0"/>
                      </a:rPr>
                      <m:t>Φ</m:t>
                    </m:r>
                    <m:d>
                      <m:dPr>
                        <m:ctrlPr>
                          <a:rPr lang="en-US" altLang="ko-KR" sz="2000" i="1">
                            <a:latin typeface="Cambria Math" panose="02040503050406030204" pitchFamily="18" charset="0"/>
                          </a:rPr>
                        </m:ctrlPr>
                      </m:dPr>
                      <m:e>
                        <m:r>
                          <a:rPr lang="en-US" altLang="ko-KR" sz="2000" b="0" i="1" smtClean="0">
                            <a:latin typeface="Cambria Math" panose="02040503050406030204" pitchFamily="18" charset="0"/>
                          </a:rPr>
                          <m:t>𝑥</m:t>
                        </m:r>
                        <m:r>
                          <a:rPr lang="en-US" altLang="ko-KR" sz="2000" b="0" i="1" smtClean="0">
                            <a:latin typeface="Cambria Math" panose="02040503050406030204" pitchFamily="18" charset="0"/>
                          </a:rPr>
                          <m:t>,</m:t>
                        </m:r>
                        <m:r>
                          <a:rPr lang="en-US" altLang="ko-KR" sz="2000" b="0" i="1" smtClean="0">
                            <a:latin typeface="Cambria Math" panose="02040503050406030204" pitchFamily="18" charset="0"/>
                          </a:rPr>
                          <m:t>𝑦</m:t>
                        </m:r>
                        <m:r>
                          <a:rPr lang="en-US" sz="2000" b="0" i="1" smtClean="0">
                            <a:latin typeface="Cambria Math" panose="02040503050406030204" pitchFamily="18" charset="0"/>
                          </a:rPr>
                          <m:t>,</m:t>
                        </m:r>
                        <m:r>
                          <a:rPr lang="en-US" sz="2000" b="0" i="1" smtClean="0">
                            <a:latin typeface="Cambria Math" panose="02040503050406030204" pitchFamily="18" charset="0"/>
                          </a:rPr>
                          <m:t>𝑡</m:t>
                        </m:r>
                      </m:e>
                    </m:d>
                    <m:r>
                      <a:rPr lang="en-US" sz="2000" i="1">
                        <a:latin typeface="Cambria Math" panose="02040503050406030204" pitchFamily="18" charset="0"/>
                      </a:rPr>
                      <m:t>=</m:t>
                    </m:r>
                  </m:oMath>
                </a14:m>
                <a:r>
                  <a:rPr lang="en-US" sz="2000" dirty="0"/>
                  <a:t> </a:t>
                </a:r>
                <a14:m>
                  <m:oMath xmlns:m="http://schemas.openxmlformats.org/officeDocument/2006/math">
                    <m:nary>
                      <m:naryPr>
                        <m:chr m:val="∑"/>
                        <m:supHide m:val="on"/>
                        <m:ctrlPr>
                          <a:rPr lang="en-US" sz="2000" i="1">
                            <a:latin typeface="Cambria Math" panose="02040503050406030204" pitchFamily="18" charset="0"/>
                          </a:rPr>
                        </m:ctrlPr>
                      </m:naryPr>
                      <m:sub>
                        <m:r>
                          <a:rPr lang="en-US" sz="2000" i="1">
                            <a:latin typeface="Cambria Math" panose="02040503050406030204" pitchFamily="18" charset="0"/>
                          </a:rPr>
                          <m:t>𝑟</m:t>
                        </m:r>
                        <m:r>
                          <a:rPr lang="en-US" sz="2000" i="1">
                            <a:latin typeface="Cambria Math" panose="02040503050406030204" pitchFamily="18" charset="0"/>
                          </a:rPr>
                          <m:t>,</m:t>
                        </m:r>
                        <m:r>
                          <a:rPr lang="en-US" sz="2000" i="1">
                            <a:latin typeface="Cambria Math" panose="02040503050406030204" pitchFamily="18" charset="0"/>
                          </a:rPr>
                          <m:t>𝜃</m:t>
                        </m:r>
                      </m:sub>
                      <m:sup/>
                      <m:e>
                        <m:sSup>
                          <m:sSupPr>
                            <m:ctrlPr>
                              <a:rPr lang="en-US" sz="2000" i="1">
                                <a:latin typeface="Cambria Math" panose="02040503050406030204" pitchFamily="18" charset="0"/>
                              </a:rPr>
                            </m:ctrlPr>
                          </m:sSupPr>
                          <m:e>
                            <m:r>
                              <a:rPr lang="en-US" sz="2000" i="1">
                                <a:latin typeface="Cambria Math" panose="02040503050406030204" pitchFamily="18" charset="0"/>
                              </a:rPr>
                              <m:t>𝐴</m:t>
                            </m:r>
                          </m:e>
                          <m:sup>
                            <m:r>
                              <a:rPr lang="en-US" sz="2000" i="1">
                                <a:latin typeface="Cambria Math" panose="02040503050406030204" pitchFamily="18" charset="0"/>
                              </a:rPr>
                              <m:t>2</m:t>
                            </m:r>
                          </m:sup>
                        </m:sSup>
                        <m:d>
                          <m:dPr>
                            <m:ctrlPr>
                              <a:rPr lang="en-US" sz="2000" i="1">
                                <a:latin typeface="Cambria Math" panose="02040503050406030204" pitchFamily="18" charset="0"/>
                              </a:rPr>
                            </m:ctrlPr>
                          </m:dPr>
                          <m:e>
                            <m:r>
                              <a:rPr lang="en-US" sz="2000" i="1">
                                <a:latin typeface="Cambria Math" panose="02040503050406030204" pitchFamily="18" charset="0"/>
                              </a:rPr>
                              <m:t>𝑟</m:t>
                            </m:r>
                            <m:r>
                              <a:rPr lang="en-US" sz="2000" i="1">
                                <a:latin typeface="Cambria Math" panose="02040503050406030204" pitchFamily="18" charset="0"/>
                              </a:rPr>
                              <m:t>,</m:t>
                            </m:r>
                            <m:r>
                              <a:rPr lang="en-US" sz="2000" i="1">
                                <a:latin typeface="Cambria Math" panose="02040503050406030204" pitchFamily="18" charset="0"/>
                              </a:rPr>
                              <m:t>𝜃</m:t>
                            </m:r>
                            <m:r>
                              <a:rPr lang="en-US" sz="2000" i="1">
                                <a:latin typeface="Cambria Math" panose="02040503050406030204" pitchFamily="18" charset="0"/>
                              </a:rPr>
                              <m:t>,</m:t>
                            </m:r>
                            <m:r>
                              <a:rPr lang="en-US" sz="2000" i="1">
                                <a:latin typeface="Cambria Math" panose="02040503050406030204" pitchFamily="18" charset="0"/>
                              </a:rPr>
                              <m:t>𝑥</m:t>
                            </m:r>
                            <m:r>
                              <a:rPr lang="en-US" sz="2000" i="1">
                                <a:latin typeface="Cambria Math" panose="02040503050406030204" pitchFamily="18" charset="0"/>
                              </a:rPr>
                              <m:t>,</m:t>
                            </m:r>
                            <m:r>
                              <a:rPr lang="en-US" sz="2000" i="1">
                                <a:latin typeface="Cambria Math" panose="02040503050406030204" pitchFamily="18" charset="0"/>
                              </a:rPr>
                              <m:t>𝑦</m:t>
                            </m:r>
                            <m:r>
                              <a:rPr lang="en-US" sz="2000" i="1">
                                <a:latin typeface="Cambria Math" panose="02040503050406030204" pitchFamily="18" charset="0"/>
                              </a:rPr>
                              <m:t>,</m:t>
                            </m:r>
                            <m:r>
                              <a:rPr lang="en-US" sz="2000" i="1">
                                <a:latin typeface="Cambria Math" panose="02040503050406030204" pitchFamily="18" charset="0"/>
                              </a:rPr>
                              <m:t>𝑡</m:t>
                            </m:r>
                          </m:e>
                        </m:d>
                        <m:sSub>
                          <m:sSubPr>
                            <m:ctrlPr>
                              <a:rPr lang="el-GR" sz="2000" i="1">
                                <a:latin typeface="Cambria Math" panose="02040503050406030204" pitchFamily="18" charset="0"/>
                              </a:rPr>
                            </m:ctrlPr>
                          </m:sSubPr>
                          <m:e>
                            <m:r>
                              <m:rPr>
                                <m:sty m:val="p"/>
                              </m:rPr>
                              <a:rPr lang="el-GR" sz="2000" i="1">
                                <a:latin typeface="Cambria Math" panose="02040503050406030204" pitchFamily="18" charset="0"/>
                              </a:rPr>
                              <m:t>φ</m:t>
                            </m:r>
                          </m:e>
                          <m:sub>
                            <m:r>
                              <a:rPr lang="en-US" sz="2000" i="1">
                                <a:latin typeface="Cambria Math" panose="02040503050406030204" pitchFamily="18" charset="0"/>
                              </a:rPr>
                              <m:t>𝑣</m:t>
                            </m:r>
                          </m:sub>
                        </m:sSub>
                        <m:d>
                          <m:dPr>
                            <m:ctrlPr>
                              <a:rPr lang="en-US" sz="2000" i="1">
                                <a:latin typeface="Cambria Math" panose="02040503050406030204" pitchFamily="18" charset="0"/>
                              </a:rPr>
                            </m:ctrlPr>
                          </m:dPr>
                          <m:e>
                            <m:r>
                              <a:rPr lang="en-US" sz="2000" i="1">
                                <a:latin typeface="Cambria Math" panose="02040503050406030204" pitchFamily="18" charset="0"/>
                              </a:rPr>
                              <m:t>𝑟</m:t>
                            </m:r>
                            <m:r>
                              <a:rPr lang="en-US" sz="2000" i="1">
                                <a:latin typeface="Cambria Math" panose="02040503050406030204" pitchFamily="18" charset="0"/>
                              </a:rPr>
                              <m:t>,</m:t>
                            </m:r>
                            <m:r>
                              <a:rPr lang="en-US" sz="2000" i="1">
                                <a:latin typeface="Cambria Math" panose="02040503050406030204" pitchFamily="18" charset="0"/>
                              </a:rPr>
                              <m:t>𝜃</m:t>
                            </m:r>
                            <m:r>
                              <a:rPr lang="en-US" sz="2000" i="1">
                                <a:latin typeface="Cambria Math" panose="02040503050406030204" pitchFamily="18" charset="0"/>
                              </a:rPr>
                              <m:t>,</m:t>
                            </m:r>
                            <m:r>
                              <a:rPr lang="en-US" sz="2000" i="1">
                                <a:latin typeface="Cambria Math" panose="02040503050406030204" pitchFamily="18" charset="0"/>
                              </a:rPr>
                              <m:t>𝑥</m:t>
                            </m:r>
                            <m:r>
                              <a:rPr lang="en-US" sz="2000" i="1">
                                <a:latin typeface="Cambria Math" panose="02040503050406030204" pitchFamily="18" charset="0"/>
                              </a:rPr>
                              <m:t>,</m:t>
                            </m:r>
                            <m:r>
                              <a:rPr lang="en-US" sz="2000" i="1">
                                <a:latin typeface="Cambria Math" panose="02040503050406030204" pitchFamily="18" charset="0"/>
                              </a:rPr>
                              <m:t>𝑦</m:t>
                            </m:r>
                            <m:r>
                              <a:rPr lang="en-US" sz="2000" i="1">
                                <a:latin typeface="Cambria Math" panose="02040503050406030204" pitchFamily="18" charset="0"/>
                              </a:rPr>
                              <m:t>,</m:t>
                            </m:r>
                            <m:r>
                              <a:rPr lang="en-US" sz="2000" i="1">
                                <a:latin typeface="Cambria Math" panose="02040503050406030204" pitchFamily="18" charset="0"/>
                              </a:rPr>
                              <m:t>𝑡</m:t>
                            </m:r>
                          </m:e>
                        </m:d>
                      </m:e>
                    </m:nary>
                  </m:oMath>
                </a14:m>
                <a:endParaRPr lang="en-US" sz="2000" dirty="0"/>
              </a:p>
            </p:txBody>
          </p:sp>
        </mc:Choice>
        <mc:Fallback xmlns="">
          <p:sp>
            <p:nvSpPr>
              <p:cNvPr id="15" name="TextBox 14"/>
              <p:cNvSpPr txBox="1">
                <a:spLocks noRot="1" noChangeAspect="1" noMove="1" noResize="1" noEditPoints="1" noAdjustHandles="1" noChangeArrowheads="1" noChangeShapeType="1" noTextEdit="1"/>
              </p:cNvSpPr>
              <p:nvPr/>
            </p:nvSpPr>
            <p:spPr>
              <a:xfrm>
                <a:off x="1873146" y="3570052"/>
                <a:ext cx="5215551" cy="431849"/>
              </a:xfrm>
              <a:prstGeom prst="rect">
                <a:avLst/>
              </a:prstGeom>
              <a:blipFill rotWithShape="0">
                <a:blip r:embed="rId2"/>
                <a:stretch>
                  <a:fillRect t="-108333" b="-162500"/>
                </a:stretch>
              </a:blipFill>
              <a:ln>
                <a:solidFill>
                  <a:schemeClr val="tx1"/>
                </a:solidFill>
              </a:ln>
            </p:spPr>
            <p:txBody>
              <a:bodyPr/>
              <a:lstStyle/>
              <a:p>
                <a:r>
                  <a:rPr lang="ko-KR" altLang="en-US">
                    <a:noFill/>
                  </a:rPr>
                  <a:t> </a:t>
                </a:r>
              </a:p>
            </p:txBody>
          </p:sp>
        </mc:Fallback>
      </mc:AlternateContent>
      <p:sp>
        <p:nvSpPr>
          <p:cNvPr id="19" name="TextBox 18">
            <a:extLst>
              <a:ext uri="{FF2B5EF4-FFF2-40B4-BE49-F238E27FC236}">
                <a16:creationId xmlns:a16="http://schemas.microsoft.com/office/drawing/2014/main" id="{33458728-681A-44F8-9647-7FB9CE69345A}"/>
              </a:ext>
            </a:extLst>
          </p:cNvPr>
          <p:cNvSpPr txBox="1"/>
          <p:nvPr/>
        </p:nvSpPr>
        <p:spPr>
          <a:xfrm>
            <a:off x="308917" y="1981045"/>
            <a:ext cx="10940720" cy="707886"/>
          </a:xfrm>
          <a:prstGeom prst="rect">
            <a:avLst/>
          </a:prstGeom>
          <a:noFill/>
        </p:spPr>
        <p:txBody>
          <a:bodyPr wrap="square" rtlCol="0">
            <a:spAutoFit/>
          </a:bodyPr>
          <a:lstStyle/>
          <a:p>
            <a:pPr marL="342900" indent="-342900">
              <a:buFont typeface="Wingdings" panose="05000000000000000000" pitchFamily="2" charset="2"/>
              <a:buChar char="q"/>
            </a:pPr>
            <a:r>
              <a:rPr lang="en-US" sz="2000" dirty="0"/>
              <a:t>Motion signal can be generated using </a:t>
            </a:r>
            <a:r>
              <a:rPr lang="en-US" sz="2000" u="sng" dirty="0"/>
              <a:t>phase variation of the complex steerable pyramid of image</a:t>
            </a:r>
            <a:r>
              <a:rPr lang="en-US" sz="2000" dirty="0"/>
              <a:t>.</a:t>
            </a:r>
          </a:p>
          <a:p>
            <a:endParaRPr lang="en-US" sz="2000" dirty="0"/>
          </a:p>
        </p:txBody>
      </p:sp>
      <p:pic>
        <p:nvPicPr>
          <p:cNvPr id="23" name="그림 4">
            <a:extLst>
              <a:ext uri="{FF2B5EF4-FFF2-40B4-BE49-F238E27FC236}">
                <a16:creationId xmlns:a16="http://schemas.microsoft.com/office/drawing/2014/main" id="{20DB1F1E-74D9-40E0-B75F-D47637985804}"/>
              </a:ext>
            </a:extLst>
          </p:cNvPr>
          <p:cNvPicPr>
            <a:picLocks noChangeAspect="1"/>
          </p:cNvPicPr>
          <p:nvPr/>
        </p:nvPicPr>
        <p:blipFill>
          <a:blip r:embed="rId3"/>
          <a:stretch>
            <a:fillRect/>
          </a:stretch>
        </p:blipFill>
        <p:spPr>
          <a:xfrm>
            <a:off x="1873146" y="2464195"/>
            <a:ext cx="5762625" cy="449471"/>
          </a:xfrm>
          <a:prstGeom prst="rect">
            <a:avLst/>
          </a:prstGeom>
          <a:ln>
            <a:solidFill>
              <a:schemeClr val="tx1"/>
            </a:solidFill>
          </a:ln>
        </p:spPr>
      </p:pic>
      <p:sp>
        <p:nvSpPr>
          <p:cNvPr id="3" name="TextBox 2">
            <a:extLst>
              <a:ext uri="{FF2B5EF4-FFF2-40B4-BE49-F238E27FC236}">
                <a16:creationId xmlns:a16="http://schemas.microsoft.com/office/drawing/2014/main" id="{920BCF43-4441-45DC-96DF-753C60DD86BA}"/>
              </a:ext>
            </a:extLst>
          </p:cNvPr>
          <p:cNvSpPr txBox="1"/>
          <p:nvPr/>
        </p:nvSpPr>
        <p:spPr>
          <a:xfrm>
            <a:off x="308917" y="3041804"/>
            <a:ext cx="11225945" cy="400110"/>
          </a:xfrm>
          <a:prstGeom prst="rect">
            <a:avLst/>
          </a:prstGeom>
          <a:noFill/>
        </p:spPr>
        <p:txBody>
          <a:bodyPr wrap="square" rtlCol="0">
            <a:spAutoFit/>
          </a:bodyPr>
          <a:lstStyle/>
          <a:p>
            <a:pPr marL="342900" indent="-342900">
              <a:buFont typeface="Wingdings" panose="05000000000000000000" pitchFamily="2" charset="2"/>
              <a:buChar char="q"/>
            </a:pPr>
            <a:r>
              <a:rPr lang="en-US" sz="2000" dirty="0"/>
              <a:t>The local motion is computed by summing the square of amplitude in pyramid w.r.t phase difference.</a:t>
            </a:r>
          </a:p>
        </p:txBody>
      </p: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2EDFB77D-9DC4-400B-9EF1-8D3797F4D6EA}"/>
                  </a:ext>
                </a:extLst>
              </p:cNvPr>
              <p:cNvSpPr/>
              <p:nvPr/>
            </p:nvSpPr>
            <p:spPr>
              <a:xfrm>
                <a:off x="4486790" y="1490010"/>
                <a:ext cx="1757532" cy="400110"/>
              </a:xfrm>
              <a:prstGeom prst="rect">
                <a:avLst/>
              </a:prstGeom>
            </p:spPr>
            <p:txBody>
              <a:bodyPr wrap="none">
                <a:spAutoFit/>
              </a:bodyPr>
              <a:lstStyle/>
              <a:p>
                <a14:m>
                  <m:oMath xmlns:m="http://schemas.openxmlformats.org/officeDocument/2006/math">
                    <m:r>
                      <m:rPr>
                        <m:sty m:val="p"/>
                      </m:rPr>
                      <a:rPr lang="el-GR" sz="2000" i="1" smtClean="0">
                        <a:latin typeface="Cambria Math" panose="02040503050406030204" pitchFamily="18" charset="0"/>
                      </a:rPr>
                      <m:t>φ</m:t>
                    </m:r>
                    <m:d>
                      <m:dPr>
                        <m:ctrlPr>
                          <a:rPr lang="en-US" sz="2000" i="1">
                            <a:latin typeface="Cambria Math" panose="02040503050406030204" pitchFamily="18" charset="0"/>
                          </a:rPr>
                        </m:ctrlPr>
                      </m:dPr>
                      <m:e>
                        <m:r>
                          <a:rPr lang="en-US" sz="2000" i="1">
                            <a:latin typeface="Cambria Math" panose="02040503050406030204" pitchFamily="18" charset="0"/>
                          </a:rPr>
                          <m:t>𝑟</m:t>
                        </m:r>
                        <m:r>
                          <a:rPr lang="en-US" sz="2000" i="1">
                            <a:latin typeface="Cambria Math" panose="02040503050406030204" pitchFamily="18" charset="0"/>
                          </a:rPr>
                          <m:t>,</m:t>
                        </m:r>
                        <m:r>
                          <a:rPr lang="en-US" sz="2000" i="1">
                            <a:latin typeface="Cambria Math" panose="02040503050406030204" pitchFamily="18" charset="0"/>
                          </a:rPr>
                          <m:t>𝜃</m:t>
                        </m:r>
                        <m:r>
                          <a:rPr lang="en-US" sz="2000" i="1">
                            <a:latin typeface="Cambria Math" panose="02040503050406030204" pitchFamily="18" charset="0"/>
                          </a:rPr>
                          <m:t>,</m:t>
                        </m:r>
                        <m:r>
                          <a:rPr lang="en-US" sz="2000" i="1">
                            <a:latin typeface="Cambria Math" panose="02040503050406030204" pitchFamily="18" charset="0"/>
                          </a:rPr>
                          <m:t>𝑥</m:t>
                        </m:r>
                        <m:r>
                          <a:rPr lang="en-US" sz="2000" i="1">
                            <a:latin typeface="Cambria Math" panose="02040503050406030204" pitchFamily="18" charset="0"/>
                          </a:rPr>
                          <m:t>,</m:t>
                        </m:r>
                        <m:r>
                          <a:rPr lang="en-US" sz="2000" i="1">
                            <a:latin typeface="Cambria Math" panose="02040503050406030204" pitchFamily="18" charset="0"/>
                          </a:rPr>
                          <m:t>𝑦</m:t>
                        </m:r>
                        <m:r>
                          <a:rPr lang="en-US" sz="2000" i="1">
                            <a:latin typeface="Cambria Math" panose="02040503050406030204" pitchFamily="18" charset="0"/>
                          </a:rPr>
                          <m:t>,</m:t>
                        </m:r>
                        <m:r>
                          <a:rPr lang="en-US" sz="2000" i="1">
                            <a:latin typeface="Cambria Math" panose="02040503050406030204" pitchFamily="18" charset="0"/>
                          </a:rPr>
                          <m:t>𝑡</m:t>
                        </m:r>
                      </m:e>
                    </m:d>
                  </m:oMath>
                </a14:m>
                <a:r>
                  <a:rPr lang="en-US" sz="2000" dirty="0"/>
                  <a:t>  </a:t>
                </a:r>
              </a:p>
            </p:txBody>
          </p:sp>
        </mc:Choice>
        <mc:Fallback xmlns="">
          <p:sp>
            <p:nvSpPr>
              <p:cNvPr id="4" name="Rectangle 3">
                <a:extLst>
                  <a:ext uri="{FF2B5EF4-FFF2-40B4-BE49-F238E27FC236}">
                    <a16:creationId xmlns:a16="http://schemas.microsoft.com/office/drawing/2014/main" id="{2EDFB77D-9DC4-400B-9EF1-8D3797F4D6EA}"/>
                  </a:ext>
                </a:extLst>
              </p:cNvPr>
              <p:cNvSpPr>
                <a:spLocks noRot="1" noChangeAspect="1" noMove="1" noResize="1" noEditPoints="1" noAdjustHandles="1" noChangeArrowheads="1" noChangeShapeType="1" noTextEdit="1"/>
              </p:cNvSpPr>
              <p:nvPr/>
            </p:nvSpPr>
            <p:spPr>
              <a:xfrm>
                <a:off x="4486790" y="1490010"/>
                <a:ext cx="1757532" cy="400110"/>
              </a:xfrm>
              <a:prstGeom prst="rect">
                <a:avLst/>
              </a:prstGeom>
              <a:blipFill>
                <a:blip r:embed="rId4"/>
                <a:stretch>
                  <a:fillRect b="-757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B401F86D-F70C-4175-B082-D3F0BAFFDEAB}"/>
                  </a:ext>
                </a:extLst>
              </p:cNvPr>
              <p:cNvSpPr/>
              <p:nvPr/>
            </p:nvSpPr>
            <p:spPr>
              <a:xfrm>
                <a:off x="1032403" y="1508660"/>
                <a:ext cx="1681486"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𝐴</m:t>
                      </m:r>
                      <m:d>
                        <m:dPr>
                          <m:ctrlPr>
                            <a:rPr lang="en-US" sz="2000" i="1">
                              <a:latin typeface="Cambria Math" panose="02040503050406030204" pitchFamily="18" charset="0"/>
                            </a:rPr>
                          </m:ctrlPr>
                        </m:dPr>
                        <m:e>
                          <m:r>
                            <a:rPr lang="en-US" sz="2000" i="1">
                              <a:latin typeface="Cambria Math" panose="02040503050406030204" pitchFamily="18" charset="0"/>
                            </a:rPr>
                            <m:t>𝑟</m:t>
                          </m:r>
                          <m:r>
                            <a:rPr lang="en-US" sz="2000" i="1">
                              <a:latin typeface="Cambria Math" panose="02040503050406030204" pitchFamily="18" charset="0"/>
                            </a:rPr>
                            <m:t>,</m:t>
                          </m:r>
                          <m:r>
                            <a:rPr lang="en-US" sz="2000" i="1">
                              <a:latin typeface="Cambria Math" panose="02040503050406030204" pitchFamily="18" charset="0"/>
                            </a:rPr>
                            <m:t>𝜃</m:t>
                          </m:r>
                          <m:r>
                            <a:rPr lang="en-US" sz="2000" i="1">
                              <a:latin typeface="Cambria Math" panose="02040503050406030204" pitchFamily="18" charset="0"/>
                            </a:rPr>
                            <m:t>,</m:t>
                          </m:r>
                          <m:r>
                            <a:rPr lang="en-US" sz="2000" i="1">
                              <a:latin typeface="Cambria Math" panose="02040503050406030204" pitchFamily="18" charset="0"/>
                            </a:rPr>
                            <m:t>𝑥</m:t>
                          </m:r>
                          <m:r>
                            <a:rPr lang="en-US" sz="2000" i="1">
                              <a:latin typeface="Cambria Math" panose="02040503050406030204" pitchFamily="18" charset="0"/>
                            </a:rPr>
                            <m:t>,</m:t>
                          </m:r>
                          <m:r>
                            <a:rPr lang="en-US" sz="2000" i="1">
                              <a:latin typeface="Cambria Math" panose="02040503050406030204" pitchFamily="18" charset="0"/>
                            </a:rPr>
                            <m:t>𝑦</m:t>
                          </m:r>
                          <m:r>
                            <a:rPr lang="en-US" sz="2000" i="1">
                              <a:latin typeface="Cambria Math" panose="02040503050406030204" pitchFamily="18" charset="0"/>
                            </a:rPr>
                            <m:t>,</m:t>
                          </m:r>
                          <m:r>
                            <a:rPr lang="en-US" sz="2000" i="1">
                              <a:latin typeface="Cambria Math" panose="02040503050406030204" pitchFamily="18" charset="0"/>
                            </a:rPr>
                            <m:t>𝑡</m:t>
                          </m:r>
                        </m:e>
                      </m:d>
                    </m:oMath>
                  </m:oMathPara>
                </a14:m>
                <a:endParaRPr lang="en-US" sz="2000" dirty="0"/>
              </a:p>
            </p:txBody>
          </p:sp>
        </mc:Choice>
        <mc:Fallback xmlns="">
          <p:sp>
            <p:nvSpPr>
              <p:cNvPr id="5" name="Rectangle 4">
                <a:extLst>
                  <a:ext uri="{FF2B5EF4-FFF2-40B4-BE49-F238E27FC236}">
                    <a16:creationId xmlns:a16="http://schemas.microsoft.com/office/drawing/2014/main" id="{B401F86D-F70C-4175-B082-D3F0BAFFDEAB}"/>
                  </a:ext>
                </a:extLst>
              </p:cNvPr>
              <p:cNvSpPr>
                <a:spLocks noRot="1" noChangeAspect="1" noMove="1" noResize="1" noEditPoints="1" noAdjustHandles="1" noChangeArrowheads="1" noChangeShapeType="1" noTextEdit="1"/>
              </p:cNvSpPr>
              <p:nvPr/>
            </p:nvSpPr>
            <p:spPr>
              <a:xfrm>
                <a:off x="1032403" y="1508660"/>
                <a:ext cx="1681486" cy="400110"/>
              </a:xfrm>
              <a:prstGeom prst="rect">
                <a:avLst/>
              </a:prstGeom>
              <a:blipFill>
                <a:blip r:embed="rId5"/>
                <a:stretch>
                  <a:fillRect b="-7576"/>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514EB334-BDFD-4B64-8377-338C8289CE5F}"/>
              </a:ext>
            </a:extLst>
          </p:cNvPr>
          <p:cNvSpPr txBox="1"/>
          <p:nvPr/>
        </p:nvSpPr>
        <p:spPr>
          <a:xfrm>
            <a:off x="308918" y="4169328"/>
            <a:ext cx="10806496" cy="400110"/>
          </a:xfrm>
          <a:prstGeom prst="rect">
            <a:avLst/>
          </a:prstGeom>
          <a:noFill/>
        </p:spPr>
        <p:txBody>
          <a:bodyPr wrap="square" rtlCol="0">
            <a:spAutoFit/>
          </a:bodyPr>
          <a:lstStyle/>
          <a:p>
            <a:pPr marL="285750" indent="-285750">
              <a:buFont typeface="Wingdings" panose="05000000000000000000" pitchFamily="2" charset="2"/>
              <a:buChar char="q"/>
            </a:pPr>
            <a:r>
              <a:rPr lang="en-US" sz="2000" dirty="0"/>
              <a:t>Spatial Filtering the above signal for removing noise.</a:t>
            </a:r>
          </a:p>
        </p:txBody>
      </p:sp>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DD7BA09E-4FBB-438A-B1E6-7F52DC23F26E}"/>
                  </a:ext>
                </a:extLst>
              </p:cNvPr>
              <p:cNvSpPr/>
              <p:nvPr/>
            </p:nvSpPr>
            <p:spPr>
              <a:xfrm>
                <a:off x="1873146" y="4729315"/>
                <a:ext cx="7244868" cy="447751"/>
              </a:xfrm>
              <a:prstGeom prst="rect">
                <a:avLst/>
              </a:prstGeom>
              <a:ln>
                <a:solidFill>
                  <a:schemeClr val="tx1"/>
                </a:solidFill>
              </a:ln>
            </p:spPr>
            <p:txBody>
              <a:bodyPr wrap="none">
                <a:spAutoFit/>
              </a:bodyPr>
              <a:lstStyle/>
              <a:p>
                <a:pPr algn="ctr"/>
                <a14:m>
                  <m:oMath xmlns:m="http://schemas.openxmlformats.org/officeDocument/2006/math">
                    <m:r>
                      <m:rPr>
                        <m:sty m:val="p"/>
                      </m:rPr>
                      <a:rPr lang="en-US" altLang="ko-KR" sz="2000" smtClean="0">
                        <a:latin typeface="Cambria Math" panose="02040503050406030204" pitchFamily="18" charset="0"/>
                      </a:rPr>
                      <m:t>Φ</m:t>
                    </m:r>
                    <m:d>
                      <m:dPr>
                        <m:ctrlPr>
                          <a:rPr lang="en-US" altLang="ko-KR" sz="2000" i="1">
                            <a:latin typeface="Cambria Math" panose="02040503050406030204" pitchFamily="18" charset="0"/>
                          </a:rPr>
                        </m:ctrlPr>
                      </m:dPr>
                      <m:e>
                        <m:r>
                          <a:rPr lang="en-US" altLang="ko-KR" sz="2000" b="0" i="1" smtClean="0">
                            <a:latin typeface="Cambria Math" panose="02040503050406030204" pitchFamily="18" charset="0"/>
                          </a:rPr>
                          <m:t>𝑥</m:t>
                        </m:r>
                        <m:r>
                          <a:rPr lang="en-US" altLang="ko-KR" sz="2000" i="1">
                            <a:latin typeface="Cambria Math" panose="02040503050406030204" pitchFamily="18" charset="0"/>
                          </a:rPr>
                          <m:t>,</m:t>
                        </m:r>
                        <m:r>
                          <a:rPr lang="en-US" altLang="ko-KR" sz="2000" b="0" i="1" smtClean="0">
                            <a:latin typeface="Cambria Math" panose="02040503050406030204" pitchFamily="18" charset="0"/>
                          </a:rPr>
                          <m:t>𝑦</m:t>
                        </m:r>
                        <m:r>
                          <a:rPr lang="en-US" sz="2000" i="1">
                            <a:latin typeface="Cambria Math" panose="02040503050406030204" pitchFamily="18" charset="0"/>
                          </a:rPr>
                          <m:t>,</m:t>
                        </m:r>
                        <m:r>
                          <a:rPr lang="en-US" sz="2000" i="1">
                            <a:latin typeface="Cambria Math" panose="02040503050406030204" pitchFamily="18" charset="0"/>
                          </a:rPr>
                          <m:t>𝑡</m:t>
                        </m:r>
                      </m:e>
                    </m:d>
                    <m:r>
                      <a:rPr lang="en-US" sz="2000" i="1">
                        <a:latin typeface="Cambria Math" panose="02040503050406030204" pitchFamily="18" charset="0"/>
                      </a:rPr>
                      <m:t>=</m:t>
                    </m:r>
                    <m:r>
                      <a:rPr lang="en-US" sz="2000" b="0" i="1" smtClean="0">
                        <a:latin typeface="Cambria Math" panose="02040503050406030204" pitchFamily="18" charset="0"/>
                      </a:rPr>
                      <m:t>𝐺𝑎𝑢𝑠𝑠𝑖𝑎𝑛𝐹𝑖𝑙𝑡𝑒𝑟</m:t>
                    </m:r>
                    <m:d>
                      <m:dPr>
                        <m:ctrlPr>
                          <a:rPr lang="en-US" sz="2000" i="1">
                            <a:latin typeface="Cambria Math" panose="02040503050406030204" pitchFamily="18" charset="0"/>
                          </a:rPr>
                        </m:ctrlPr>
                      </m:dPr>
                      <m:e>
                        <m:nary>
                          <m:naryPr>
                            <m:chr m:val="∑"/>
                            <m:supHide m:val="on"/>
                            <m:ctrlPr>
                              <a:rPr lang="en-US" sz="2000" i="1">
                                <a:latin typeface="Cambria Math" panose="02040503050406030204" pitchFamily="18" charset="0"/>
                              </a:rPr>
                            </m:ctrlPr>
                          </m:naryPr>
                          <m:sub>
                            <m:r>
                              <a:rPr lang="en-US" sz="2000" i="1">
                                <a:latin typeface="Cambria Math" panose="02040503050406030204" pitchFamily="18" charset="0"/>
                              </a:rPr>
                              <m:t>𝑟</m:t>
                            </m:r>
                            <m:r>
                              <a:rPr lang="en-US" sz="2000" i="1">
                                <a:latin typeface="Cambria Math" panose="02040503050406030204" pitchFamily="18" charset="0"/>
                              </a:rPr>
                              <m:t>,</m:t>
                            </m:r>
                            <m:r>
                              <a:rPr lang="en-US" sz="2000" i="1">
                                <a:latin typeface="Cambria Math" panose="02040503050406030204" pitchFamily="18" charset="0"/>
                              </a:rPr>
                              <m:t>𝜃</m:t>
                            </m:r>
                          </m:sub>
                          <m:sup/>
                          <m:e>
                            <m:sSup>
                              <m:sSupPr>
                                <m:ctrlPr>
                                  <a:rPr lang="en-US" sz="2000" i="1">
                                    <a:latin typeface="Cambria Math" panose="02040503050406030204" pitchFamily="18" charset="0"/>
                                  </a:rPr>
                                </m:ctrlPr>
                              </m:sSupPr>
                              <m:e>
                                <m:r>
                                  <a:rPr lang="en-US" sz="2000" i="1">
                                    <a:latin typeface="Cambria Math" panose="02040503050406030204" pitchFamily="18" charset="0"/>
                                  </a:rPr>
                                  <m:t>𝐴</m:t>
                                </m:r>
                              </m:e>
                              <m:sup>
                                <m:r>
                                  <a:rPr lang="en-US" sz="2000" i="1">
                                    <a:latin typeface="Cambria Math" panose="02040503050406030204" pitchFamily="18" charset="0"/>
                                  </a:rPr>
                                  <m:t>2</m:t>
                                </m:r>
                              </m:sup>
                            </m:sSup>
                            <m:d>
                              <m:dPr>
                                <m:ctrlPr>
                                  <a:rPr lang="en-US" sz="2000" i="1">
                                    <a:latin typeface="Cambria Math" panose="02040503050406030204" pitchFamily="18" charset="0"/>
                                  </a:rPr>
                                </m:ctrlPr>
                              </m:dPr>
                              <m:e>
                                <m:r>
                                  <a:rPr lang="en-US" sz="2000" i="1">
                                    <a:latin typeface="Cambria Math" panose="02040503050406030204" pitchFamily="18" charset="0"/>
                                  </a:rPr>
                                  <m:t>𝑟</m:t>
                                </m:r>
                                <m:r>
                                  <a:rPr lang="en-US" sz="2000" i="1">
                                    <a:latin typeface="Cambria Math" panose="02040503050406030204" pitchFamily="18" charset="0"/>
                                  </a:rPr>
                                  <m:t>,</m:t>
                                </m:r>
                                <m:r>
                                  <a:rPr lang="en-US" sz="2000" i="1">
                                    <a:latin typeface="Cambria Math" panose="02040503050406030204" pitchFamily="18" charset="0"/>
                                  </a:rPr>
                                  <m:t>𝜃</m:t>
                                </m:r>
                                <m:r>
                                  <a:rPr lang="en-US" sz="2000" i="1">
                                    <a:latin typeface="Cambria Math" panose="02040503050406030204" pitchFamily="18" charset="0"/>
                                  </a:rPr>
                                  <m:t>,</m:t>
                                </m:r>
                                <m:r>
                                  <a:rPr lang="en-US" sz="2000" i="1">
                                    <a:latin typeface="Cambria Math" panose="02040503050406030204" pitchFamily="18" charset="0"/>
                                  </a:rPr>
                                  <m:t>𝑥</m:t>
                                </m:r>
                                <m:r>
                                  <a:rPr lang="en-US" sz="2000" i="1">
                                    <a:latin typeface="Cambria Math" panose="02040503050406030204" pitchFamily="18" charset="0"/>
                                  </a:rPr>
                                  <m:t>,</m:t>
                                </m:r>
                                <m:r>
                                  <a:rPr lang="en-US" sz="2000" i="1">
                                    <a:latin typeface="Cambria Math" panose="02040503050406030204" pitchFamily="18" charset="0"/>
                                  </a:rPr>
                                  <m:t>𝑦</m:t>
                                </m:r>
                                <m:r>
                                  <a:rPr lang="en-US" sz="2000" i="1">
                                    <a:latin typeface="Cambria Math" panose="02040503050406030204" pitchFamily="18" charset="0"/>
                                  </a:rPr>
                                  <m:t>,</m:t>
                                </m:r>
                                <m:r>
                                  <a:rPr lang="en-US" sz="2000" i="1">
                                    <a:latin typeface="Cambria Math" panose="02040503050406030204" pitchFamily="18" charset="0"/>
                                  </a:rPr>
                                  <m:t>𝑡</m:t>
                                </m:r>
                              </m:e>
                            </m:d>
                            <m:sSub>
                              <m:sSubPr>
                                <m:ctrlPr>
                                  <a:rPr lang="el-GR" sz="2000" i="1">
                                    <a:latin typeface="Cambria Math" panose="02040503050406030204" pitchFamily="18" charset="0"/>
                                  </a:rPr>
                                </m:ctrlPr>
                              </m:sSubPr>
                              <m:e>
                                <m:r>
                                  <m:rPr>
                                    <m:sty m:val="p"/>
                                  </m:rPr>
                                  <a:rPr lang="el-GR" sz="2000" i="1">
                                    <a:latin typeface="Cambria Math" panose="02040503050406030204" pitchFamily="18" charset="0"/>
                                  </a:rPr>
                                  <m:t>φ</m:t>
                                </m:r>
                              </m:e>
                              <m:sub>
                                <m:r>
                                  <a:rPr lang="en-US" sz="2000" i="1">
                                    <a:latin typeface="Cambria Math" panose="02040503050406030204" pitchFamily="18" charset="0"/>
                                  </a:rPr>
                                  <m:t>𝑣</m:t>
                                </m:r>
                              </m:sub>
                            </m:sSub>
                            <m:d>
                              <m:dPr>
                                <m:ctrlPr>
                                  <a:rPr lang="en-US" sz="2000" i="1">
                                    <a:latin typeface="Cambria Math" panose="02040503050406030204" pitchFamily="18" charset="0"/>
                                  </a:rPr>
                                </m:ctrlPr>
                              </m:dPr>
                              <m:e>
                                <m:r>
                                  <a:rPr lang="en-US" sz="2000" i="1">
                                    <a:latin typeface="Cambria Math" panose="02040503050406030204" pitchFamily="18" charset="0"/>
                                  </a:rPr>
                                  <m:t>𝑟</m:t>
                                </m:r>
                                <m:r>
                                  <a:rPr lang="en-US" sz="2000" i="1">
                                    <a:latin typeface="Cambria Math" panose="02040503050406030204" pitchFamily="18" charset="0"/>
                                  </a:rPr>
                                  <m:t>,</m:t>
                                </m:r>
                                <m:r>
                                  <a:rPr lang="en-US" sz="2000" i="1">
                                    <a:latin typeface="Cambria Math" panose="02040503050406030204" pitchFamily="18" charset="0"/>
                                  </a:rPr>
                                  <m:t>𝜃</m:t>
                                </m:r>
                                <m:r>
                                  <a:rPr lang="en-US" sz="2000" i="1">
                                    <a:latin typeface="Cambria Math" panose="02040503050406030204" pitchFamily="18" charset="0"/>
                                  </a:rPr>
                                  <m:t>,</m:t>
                                </m:r>
                                <m:r>
                                  <a:rPr lang="en-US" sz="2000" i="1">
                                    <a:latin typeface="Cambria Math" panose="02040503050406030204" pitchFamily="18" charset="0"/>
                                  </a:rPr>
                                  <m:t>𝑥</m:t>
                                </m:r>
                                <m:r>
                                  <a:rPr lang="en-US" sz="2000" i="1">
                                    <a:latin typeface="Cambria Math" panose="02040503050406030204" pitchFamily="18" charset="0"/>
                                  </a:rPr>
                                  <m:t>,</m:t>
                                </m:r>
                                <m:r>
                                  <a:rPr lang="en-US" sz="2000" i="1">
                                    <a:latin typeface="Cambria Math" panose="02040503050406030204" pitchFamily="18" charset="0"/>
                                  </a:rPr>
                                  <m:t>𝑦</m:t>
                                </m:r>
                                <m:r>
                                  <a:rPr lang="en-US" sz="2000" i="1">
                                    <a:latin typeface="Cambria Math" panose="02040503050406030204" pitchFamily="18" charset="0"/>
                                  </a:rPr>
                                  <m:t>,</m:t>
                                </m:r>
                                <m:r>
                                  <a:rPr lang="en-US" sz="2000" i="1">
                                    <a:latin typeface="Cambria Math" panose="02040503050406030204" pitchFamily="18" charset="0"/>
                                  </a:rPr>
                                  <m:t>𝑡</m:t>
                                </m:r>
                              </m:e>
                            </m:d>
                          </m:e>
                        </m:nary>
                      </m:e>
                    </m:d>
                  </m:oMath>
                </a14:m>
                <a:r>
                  <a:rPr lang="en-US" sz="2000" dirty="0"/>
                  <a:t> </a:t>
                </a:r>
              </a:p>
            </p:txBody>
          </p:sp>
        </mc:Choice>
        <mc:Fallback xmlns="">
          <p:sp>
            <p:nvSpPr>
              <p:cNvPr id="7" name="Rectangle 6">
                <a:extLst>
                  <a:ext uri="{FF2B5EF4-FFF2-40B4-BE49-F238E27FC236}">
                    <a16:creationId xmlns:a16="http://schemas.microsoft.com/office/drawing/2014/main" id="{DD7BA09E-4FBB-438A-B1E6-7F52DC23F26E}"/>
                  </a:ext>
                </a:extLst>
              </p:cNvPr>
              <p:cNvSpPr>
                <a:spLocks noRot="1" noChangeAspect="1" noMove="1" noResize="1" noEditPoints="1" noAdjustHandles="1" noChangeArrowheads="1" noChangeShapeType="1" noTextEdit="1"/>
              </p:cNvSpPr>
              <p:nvPr/>
            </p:nvSpPr>
            <p:spPr>
              <a:xfrm>
                <a:off x="1873146" y="4729315"/>
                <a:ext cx="7244868" cy="447751"/>
              </a:xfrm>
              <a:prstGeom prst="rect">
                <a:avLst/>
              </a:prstGeom>
              <a:blipFill>
                <a:blip r:embed="rId6"/>
                <a:stretch>
                  <a:fillRect t="-101333" b="-154667"/>
                </a:stretch>
              </a:blipFill>
              <a:ln>
                <a:solidFill>
                  <a:schemeClr val="tx1"/>
                </a:solidFill>
              </a:ln>
            </p:spPr>
            <p:txBody>
              <a:bodyPr/>
              <a:lstStyle/>
              <a:p>
                <a:r>
                  <a:rPr lang="en-US">
                    <a:noFill/>
                  </a:rPr>
                  <a:t> </a:t>
                </a:r>
              </a:p>
            </p:txBody>
          </p:sp>
        </mc:Fallback>
      </mc:AlternateContent>
    </p:spTree>
    <p:extLst>
      <p:ext uri="{BB962C8B-B14F-4D97-AF65-F5344CB8AC3E}">
        <p14:creationId xmlns:p14="http://schemas.microsoft.com/office/powerpoint/2010/main" val="38781579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854075"/>
          </a:xfrm>
        </p:spPr>
        <p:txBody>
          <a:bodyPr/>
          <a:lstStyle/>
          <a:p>
            <a:r>
              <a:rPr lang="en-US" altLang="ko-KR" b="1" dirty="0">
                <a:solidFill>
                  <a:srgbClr val="A5285F"/>
                </a:solidFill>
              </a:rPr>
              <a:t>Motion Spectra</a:t>
            </a:r>
            <a:endParaRPr lang="en-US" b="1" dirty="0">
              <a:solidFill>
                <a:srgbClr val="A5285F"/>
              </a:solidFill>
            </a:endParaRPr>
          </a:p>
        </p:txBody>
      </p:sp>
      <p:sp>
        <p:nvSpPr>
          <p:cNvPr id="8" name="Title 1"/>
          <p:cNvSpPr txBox="1">
            <a:spLocks/>
          </p:cNvSpPr>
          <p:nvPr/>
        </p:nvSpPr>
        <p:spPr>
          <a:xfrm>
            <a:off x="0" y="1219201"/>
            <a:ext cx="12192000" cy="142671"/>
          </a:xfrm>
          <a:prstGeom prst="rect">
            <a:avLst/>
          </a:prstGeom>
          <a:solidFill>
            <a:srgbClr val="A5285F"/>
          </a:solidFill>
        </p:spPr>
        <p:txBody>
          <a:bodyPr vert="horz" lIns="91440" tIns="45720" rIns="91440" bIns="45720" rtlCol="0" anchor="ctr">
            <a:normAutofit fontScale="2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solidFill>
                  <a:schemeClr val="bg1"/>
                </a:solidFill>
                <a:effectLst>
                  <a:outerShdw blurRad="38100" dist="38100" dir="2700000" algn="tl">
                    <a:srgbClr val="000000">
                      <a:alpha val="43137"/>
                    </a:srgbClr>
                  </a:outerShdw>
                </a:effectLst>
              </a:rPr>
              <a:t>Intelligent Media Lab @ POSTECH   </a:t>
            </a:r>
          </a:p>
        </p:txBody>
      </p:sp>
      <mc:AlternateContent xmlns:mc="http://schemas.openxmlformats.org/markup-compatibility/2006" xmlns:a14="http://schemas.microsoft.com/office/drawing/2010/main">
        <mc:Choice Requires="a14">
          <p:sp>
            <p:nvSpPr>
              <p:cNvPr id="25" name="TextBox 24"/>
              <p:cNvSpPr txBox="1"/>
              <p:nvPr/>
            </p:nvSpPr>
            <p:spPr>
              <a:xfrm>
                <a:off x="864806" y="3025333"/>
                <a:ext cx="7804367" cy="528543"/>
              </a:xfrm>
              <a:prstGeom prst="rect">
                <a:avLst/>
              </a:prstGeom>
              <a:noFill/>
              <a:ln>
                <a:solidFill>
                  <a:schemeClr val="tx1"/>
                </a:solidFill>
              </a:ln>
            </p:spPr>
            <p:txBody>
              <a:bodyPr wrap="square" rtlCol="0">
                <a:spAutoFit/>
              </a:bodyPr>
              <a:lstStyle/>
              <a:p>
                <a:pPr algn="ctr"/>
                <a:r>
                  <a:rPr lang="en-US" sz="2000" dirty="0"/>
                  <a:t>Motion Spectra </a:t>
                </a:r>
                <a14:m>
                  <m:oMath xmlns:m="http://schemas.openxmlformats.org/officeDocument/2006/math">
                    <m:r>
                      <m:rPr>
                        <m:sty m:val="p"/>
                      </m:rPr>
                      <a:rPr lang="en-US" altLang="ko-KR" sz="2000">
                        <a:latin typeface="Cambria Math" panose="02040503050406030204" pitchFamily="18" charset="0"/>
                      </a:rPr>
                      <m:t>Φ</m:t>
                    </m:r>
                    <m:d>
                      <m:dPr>
                        <m:ctrlPr>
                          <a:rPr lang="en-US" altLang="ko-KR" sz="2000" i="1">
                            <a:latin typeface="Cambria Math" panose="02040503050406030204" pitchFamily="18" charset="0"/>
                          </a:rPr>
                        </m:ctrlPr>
                      </m:dPr>
                      <m:e>
                        <m:r>
                          <a:rPr lang="en-US" altLang="ko-KR" sz="2000" i="1">
                            <a:latin typeface="Cambria Math" panose="02040503050406030204" pitchFamily="18" charset="0"/>
                          </a:rPr>
                          <m:t>𝜔</m:t>
                        </m:r>
                        <m:r>
                          <a:rPr lang="en-US" sz="2000" i="1">
                            <a:latin typeface="Cambria Math" panose="02040503050406030204" pitchFamily="18" charset="0"/>
                          </a:rPr>
                          <m:t>,</m:t>
                        </m:r>
                        <m:r>
                          <a:rPr lang="en-US" sz="2000" i="1">
                            <a:latin typeface="Cambria Math" panose="02040503050406030204" pitchFamily="18" charset="0"/>
                          </a:rPr>
                          <m:t>𝑡</m:t>
                        </m:r>
                      </m:e>
                    </m:d>
                    <m:r>
                      <a:rPr lang="en-US" sz="2000" i="1">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𝑚𝑛</m:t>
                        </m:r>
                      </m:den>
                    </m:f>
                    <m:nary>
                      <m:naryPr>
                        <m:chr m:val="∑"/>
                        <m:supHide m:val="on"/>
                        <m:ctrlPr>
                          <a:rPr lang="en-US" altLang="ko-KR" sz="2000" i="1">
                            <a:latin typeface="Cambria Math" panose="02040503050406030204" pitchFamily="18" charset="0"/>
                          </a:rPr>
                        </m:ctrlPr>
                      </m:naryPr>
                      <m:sub>
                        <m:r>
                          <a:rPr lang="en-US" altLang="ko-KR" sz="2000" b="0" i="1" smtClean="0">
                            <a:latin typeface="Cambria Math" panose="02040503050406030204" pitchFamily="18" charset="0"/>
                          </a:rPr>
                          <m:t>𝑥</m:t>
                        </m:r>
                        <m:r>
                          <a:rPr lang="en-US" altLang="ko-KR" sz="2000" b="0" i="1" smtClean="0">
                            <a:latin typeface="Cambria Math" panose="02040503050406030204" pitchFamily="18" charset="0"/>
                          </a:rPr>
                          <m:t>,</m:t>
                        </m:r>
                        <m:r>
                          <a:rPr lang="en-US" altLang="ko-KR" sz="2000" b="0" i="1" smtClean="0">
                            <a:latin typeface="Cambria Math" panose="02040503050406030204" pitchFamily="18" charset="0"/>
                          </a:rPr>
                          <m:t>𝑦</m:t>
                        </m:r>
                      </m:sub>
                      <m:sup/>
                      <m:e>
                        <m:r>
                          <a:rPr lang="en-US" altLang="ko-KR" sz="2000" b="0" i="1" smtClean="0">
                            <a:latin typeface="Cambria Math" panose="02040503050406030204" pitchFamily="18" charset="0"/>
                          </a:rPr>
                          <m:t>𝑃𝑜𝑤𝑒𝑟𝑆𝑝𝑒𝑐𝑡𝑟𝑢𝑚</m:t>
                        </m:r>
                        <m:r>
                          <a:rPr lang="en-US" altLang="ko-KR" sz="2000" b="0" i="1" smtClean="0">
                            <a:latin typeface="Cambria Math" panose="02040503050406030204" pitchFamily="18" charset="0"/>
                          </a:rPr>
                          <m:t>(</m:t>
                        </m:r>
                        <m:r>
                          <m:rPr>
                            <m:sty m:val="p"/>
                          </m:rPr>
                          <a:rPr lang="en-US" altLang="ko-KR" sz="2000">
                            <a:latin typeface="Cambria Math" panose="02040503050406030204" pitchFamily="18" charset="0"/>
                          </a:rPr>
                          <m:t>Φ</m:t>
                        </m:r>
                        <m:d>
                          <m:dPr>
                            <m:ctrlPr>
                              <a:rPr lang="en-US" altLang="ko-KR" sz="2000" b="0" i="1" smtClean="0">
                                <a:latin typeface="Cambria Math" panose="02040503050406030204" pitchFamily="18" charset="0"/>
                              </a:rPr>
                            </m:ctrlPr>
                          </m:dPr>
                          <m:e>
                            <m:r>
                              <a:rPr lang="en-US" altLang="ko-KR" sz="2000" b="0" i="1" smtClean="0">
                                <a:latin typeface="Cambria Math" panose="02040503050406030204" pitchFamily="18" charset="0"/>
                              </a:rPr>
                              <m:t>𝑟</m:t>
                            </m:r>
                            <m:r>
                              <a:rPr lang="en-US" altLang="ko-KR" sz="2000" b="0" i="1" smtClean="0">
                                <a:latin typeface="Cambria Math" panose="02040503050406030204" pitchFamily="18" charset="0"/>
                              </a:rPr>
                              <m:t>,</m:t>
                            </m:r>
                            <m:r>
                              <a:rPr lang="en-US" sz="2000" i="1">
                                <a:latin typeface="Cambria Math" panose="02040503050406030204" pitchFamily="18" charset="0"/>
                              </a:rPr>
                              <m:t>𝜃</m:t>
                            </m:r>
                            <m:r>
                              <a:rPr lang="en-US" sz="2000" b="0" i="1" smtClean="0">
                                <a:latin typeface="Cambria Math" panose="02040503050406030204" pitchFamily="18" charset="0"/>
                              </a:rPr>
                              <m:t>,</m:t>
                            </m:r>
                            <m:r>
                              <a:rPr lang="en-US" sz="2000" b="0" i="1" smtClean="0">
                                <a:latin typeface="Cambria Math" panose="02040503050406030204" pitchFamily="18" charset="0"/>
                              </a:rPr>
                              <m:t>𝑡</m:t>
                            </m:r>
                          </m:e>
                        </m:d>
                        <m:r>
                          <a:rPr lang="en-US" altLang="ko-KR" sz="2000" b="0" i="1" smtClean="0">
                            <a:latin typeface="Cambria Math" panose="02040503050406030204" pitchFamily="18" charset="0"/>
                          </a:rPr>
                          <m:t>)</m:t>
                        </m:r>
                      </m:e>
                    </m:nary>
                  </m:oMath>
                </a14:m>
                <a:endParaRPr lang="en-US" sz="2000" dirty="0"/>
              </a:p>
            </p:txBody>
          </p:sp>
        </mc:Choice>
        <mc:Fallback xmlns="">
          <p:sp>
            <p:nvSpPr>
              <p:cNvPr id="25" name="TextBox 24"/>
              <p:cNvSpPr txBox="1">
                <a:spLocks noRot="1" noChangeAspect="1" noMove="1" noResize="1" noEditPoints="1" noAdjustHandles="1" noChangeArrowheads="1" noChangeShapeType="1" noTextEdit="1"/>
              </p:cNvSpPr>
              <p:nvPr/>
            </p:nvSpPr>
            <p:spPr>
              <a:xfrm>
                <a:off x="864806" y="3025333"/>
                <a:ext cx="7804367" cy="528543"/>
              </a:xfrm>
              <a:prstGeom prst="rect">
                <a:avLst/>
              </a:prstGeom>
              <a:blipFill rotWithShape="0">
                <a:blip r:embed="rId2"/>
                <a:stretch>
                  <a:fillRect t="-77528" b="-122472"/>
                </a:stretch>
              </a:blipFill>
              <a:ln>
                <a:solidFill>
                  <a:schemeClr val="tx1"/>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920BCF43-4441-45DC-96DF-753C60DD86BA}"/>
                  </a:ext>
                </a:extLst>
              </p:cNvPr>
              <p:cNvSpPr txBox="1"/>
              <p:nvPr/>
            </p:nvSpPr>
            <p:spPr>
              <a:xfrm>
                <a:off x="483027" y="1586161"/>
                <a:ext cx="11225945" cy="1323439"/>
              </a:xfrm>
              <a:prstGeom prst="rect">
                <a:avLst/>
              </a:prstGeom>
              <a:noFill/>
            </p:spPr>
            <p:txBody>
              <a:bodyPr wrap="square" rtlCol="0">
                <a:spAutoFit/>
              </a:bodyPr>
              <a:lstStyle/>
              <a:p>
                <a:pPr marL="342900" indent="-342900" algn="just">
                  <a:buFont typeface="Wingdings" panose="05000000000000000000" pitchFamily="2" charset="2"/>
                  <a:buChar char="q"/>
                </a:pPr>
                <a:r>
                  <a:rPr lang="en-US" altLang="ko-KR" sz="2000" dirty="0"/>
                  <a:t>As </a:t>
                </a:r>
                <a14:m>
                  <m:oMath xmlns:m="http://schemas.openxmlformats.org/officeDocument/2006/math">
                    <m:sSub>
                      <m:sSubPr>
                        <m:ctrlPr>
                          <a:rPr lang="en-US" altLang="ko-KR" sz="2000" i="1">
                            <a:latin typeface="Cambria Math" panose="02040503050406030204" pitchFamily="18" charset="0"/>
                          </a:rPr>
                        </m:ctrlPr>
                      </m:sSubPr>
                      <m:e>
                        <m:r>
                          <a:rPr lang="en-US" altLang="ko-KR" sz="2000" i="1">
                            <a:latin typeface="Cambria Math" panose="02040503050406030204" pitchFamily="18" charset="0"/>
                          </a:rPr>
                          <m:t>𝜔</m:t>
                        </m:r>
                      </m:e>
                      <m:sub>
                        <m:r>
                          <a:rPr lang="en-US" altLang="ko-KR" sz="2000" b="0" i="1" smtClean="0">
                            <a:latin typeface="Cambria Math" panose="02040503050406030204" pitchFamily="18" charset="0"/>
                          </a:rPr>
                          <m:t>𝑖</m:t>
                        </m:r>
                      </m:sub>
                    </m:sSub>
                  </m:oMath>
                </a14:m>
                <a:r>
                  <a:rPr lang="en-US" sz="2000" dirty="0"/>
                  <a:t> does not vary across object’s surface, the power spectra of local motions across an object should have spikes at </a:t>
                </a:r>
                <a14:m>
                  <m:oMath xmlns:m="http://schemas.openxmlformats.org/officeDocument/2006/math">
                    <m:sSub>
                      <m:sSubPr>
                        <m:ctrlPr>
                          <a:rPr lang="en-US" altLang="ko-KR" sz="2000" i="1">
                            <a:latin typeface="Cambria Math" panose="02040503050406030204" pitchFamily="18" charset="0"/>
                          </a:rPr>
                        </m:ctrlPr>
                      </m:sSubPr>
                      <m:e>
                        <m:r>
                          <a:rPr lang="en-US" altLang="ko-KR" sz="2000" i="1">
                            <a:latin typeface="Cambria Math" panose="02040503050406030204" pitchFamily="18" charset="0"/>
                          </a:rPr>
                          <m:t>𝜔</m:t>
                        </m:r>
                      </m:e>
                      <m:sub>
                        <m:r>
                          <a:rPr lang="en-US" altLang="ko-KR" sz="2000" i="1">
                            <a:latin typeface="Cambria Math" panose="02040503050406030204" pitchFamily="18" charset="0"/>
                          </a:rPr>
                          <m:t>𝑖</m:t>
                        </m:r>
                      </m:sub>
                    </m:sSub>
                  </m:oMath>
                </a14:m>
                <a:endParaRPr lang="en-US" sz="2000" dirty="0"/>
              </a:p>
              <a:p>
                <a:pPr algn="just"/>
                <a:endParaRPr lang="en-US" sz="2000" dirty="0"/>
              </a:p>
              <a:p>
                <a:pPr marL="342900" indent="-342900" algn="just">
                  <a:buFont typeface="Wingdings" panose="05000000000000000000" pitchFamily="2" charset="2"/>
                  <a:buChar char="q"/>
                </a:pPr>
                <a:r>
                  <a:rPr lang="en-US" sz="2000" dirty="0"/>
                  <a:t>Thus, global motion spectrum is average of power spectrum of local motions shown below.</a:t>
                </a:r>
              </a:p>
            </p:txBody>
          </p:sp>
        </mc:Choice>
        <mc:Fallback xmlns="">
          <p:sp>
            <p:nvSpPr>
              <p:cNvPr id="3" name="TextBox 2">
                <a:extLst>
                  <a:ext uri="{FF2B5EF4-FFF2-40B4-BE49-F238E27FC236}">
                    <a16:creationId xmlns:a16="http://schemas.microsoft.com/office/drawing/2014/main" id="{920BCF43-4441-45DC-96DF-753C60DD86BA}"/>
                  </a:ext>
                </a:extLst>
              </p:cNvPr>
              <p:cNvSpPr txBox="1">
                <a:spLocks noRot="1" noChangeAspect="1" noMove="1" noResize="1" noEditPoints="1" noAdjustHandles="1" noChangeArrowheads="1" noChangeShapeType="1" noTextEdit="1"/>
              </p:cNvSpPr>
              <p:nvPr/>
            </p:nvSpPr>
            <p:spPr>
              <a:xfrm>
                <a:off x="483027" y="1586161"/>
                <a:ext cx="11225945" cy="1323439"/>
              </a:xfrm>
              <a:prstGeom prst="rect">
                <a:avLst/>
              </a:prstGeom>
              <a:blipFill>
                <a:blip r:embed="rId3"/>
                <a:stretch>
                  <a:fillRect l="-489" t="-2304" r="-543" b="-7373"/>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F79A6505-66ED-4A9E-8142-02B028ACF749}"/>
              </a:ext>
            </a:extLst>
          </p:cNvPr>
          <p:cNvSpPr txBox="1"/>
          <p:nvPr/>
        </p:nvSpPr>
        <p:spPr>
          <a:xfrm>
            <a:off x="541749" y="3735472"/>
            <a:ext cx="11295113" cy="677108"/>
          </a:xfrm>
          <a:prstGeom prst="rect">
            <a:avLst/>
          </a:prstGeom>
          <a:noFill/>
        </p:spPr>
        <p:txBody>
          <a:bodyPr wrap="square" rtlCol="0">
            <a:spAutoFit/>
          </a:bodyPr>
          <a:lstStyle/>
          <a:p>
            <a:pPr marL="342900" indent="-342900">
              <a:buFont typeface="Wingdings" panose="05000000000000000000" pitchFamily="2" charset="2"/>
              <a:buChar char="q"/>
            </a:pPr>
            <a:r>
              <a:rPr lang="en-US" sz="2000" dirty="0"/>
              <a:t>Results in single temporal Motion Spectrum</a:t>
            </a:r>
          </a:p>
          <a:p>
            <a:pPr marL="800100" lvl="1" indent="-342900">
              <a:buFont typeface="Wingdings" panose="05000000000000000000" pitchFamily="2" charset="2"/>
              <a:buChar char="ü"/>
            </a:pPr>
            <a:r>
              <a:rPr lang="en-US" dirty="0"/>
              <a:t>Advantage of using temporal spectra as features – they offer invariance to changes in scale and viewpoint. </a:t>
            </a:r>
          </a:p>
        </p:txBody>
      </p:sp>
    </p:spTree>
    <p:extLst>
      <p:ext uri="{BB962C8B-B14F-4D97-AF65-F5344CB8AC3E}">
        <p14:creationId xmlns:p14="http://schemas.microsoft.com/office/powerpoint/2010/main" val="36675758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0451" y="365125"/>
            <a:ext cx="11266415" cy="854075"/>
          </a:xfrm>
        </p:spPr>
        <p:txBody>
          <a:bodyPr>
            <a:normAutofit fontScale="90000"/>
          </a:bodyPr>
          <a:lstStyle/>
          <a:p>
            <a:r>
              <a:rPr lang="en-US" b="1" dirty="0">
                <a:solidFill>
                  <a:srgbClr val="A5285F"/>
                </a:solidFill>
              </a:rPr>
              <a:t>1. Estimating Material Properties for Known Geometry</a:t>
            </a:r>
          </a:p>
        </p:txBody>
      </p:sp>
      <p:sp>
        <p:nvSpPr>
          <p:cNvPr id="8" name="Title 1"/>
          <p:cNvSpPr txBox="1">
            <a:spLocks/>
          </p:cNvSpPr>
          <p:nvPr/>
        </p:nvSpPr>
        <p:spPr>
          <a:xfrm>
            <a:off x="0" y="1219201"/>
            <a:ext cx="12192000" cy="142671"/>
          </a:xfrm>
          <a:prstGeom prst="rect">
            <a:avLst/>
          </a:prstGeom>
          <a:solidFill>
            <a:srgbClr val="A5285F"/>
          </a:solidFill>
        </p:spPr>
        <p:txBody>
          <a:bodyPr vert="horz" lIns="91440" tIns="45720" rIns="91440" bIns="45720" rtlCol="0" anchor="ctr">
            <a:normAutofit fontScale="2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solidFill>
                  <a:schemeClr val="bg1"/>
                </a:solidFill>
                <a:effectLst>
                  <a:outerShdw blurRad="38100" dist="38100" dir="2700000" algn="tl">
                    <a:srgbClr val="000000">
                      <a:alpha val="43137"/>
                    </a:srgbClr>
                  </a:outerShdw>
                </a:effectLst>
              </a:rPr>
              <a:t>Intelligent Media Lab @ POSTECH   </a:t>
            </a:r>
          </a:p>
        </p:txBody>
      </p:sp>
      <p:sp>
        <p:nvSpPr>
          <p:cNvPr id="15" name="TextBox 14"/>
          <p:cNvSpPr txBox="1"/>
          <p:nvPr/>
        </p:nvSpPr>
        <p:spPr>
          <a:xfrm>
            <a:off x="570451" y="1416176"/>
            <a:ext cx="11148969" cy="923330"/>
          </a:xfrm>
          <a:prstGeom prst="rect">
            <a:avLst/>
          </a:prstGeom>
          <a:noFill/>
        </p:spPr>
        <p:txBody>
          <a:bodyPr wrap="square" rtlCol="0">
            <a:spAutoFit/>
          </a:bodyPr>
          <a:lstStyle/>
          <a:p>
            <a:pPr marL="285750" indent="-285750" algn="just">
              <a:buFont typeface="Wingdings" panose="05000000000000000000" pitchFamily="2" charset="2"/>
              <a:buChar char="q"/>
            </a:pPr>
            <a:r>
              <a:rPr lang="en-US" altLang="ko-KR" dirty="0"/>
              <a:t>Vibration modes for rigid bodies are a function of length (L), diameter (d), density (</a:t>
            </a:r>
            <a:r>
              <a:rPr lang="el-GR" altLang="ko-KR" dirty="0"/>
              <a:t>ρ</a:t>
            </a:r>
            <a:r>
              <a:rPr lang="en-US" altLang="ko-KR" dirty="0"/>
              <a:t> ) and an elastic modulus (E).</a:t>
            </a:r>
          </a:p>
          <a:p>
            <a:pPr marL="285750" indent="-285750" algn="just">
              <a:buFont typeface="Wingdings" panose="05000000000000000000" pitchFamily="2" charset="2"/>
              <a:buChar char="q"/>
            </a:pPr>
            <a:r>
              <a:rPr lang="en-US" altLang="ko-KR" dirty="0"/>
              <a:t>Calculates elastic modulus which gives tensile strength of the rod from modal spikes in motion spectrum of rod.</a:t>
            </a:r>
          </a:p>
          <a:p>
            <a:pPr marL="285750" indent="-285750" algn="just">
              <a:buFont typeface="Wingdings" panose="05000000000000000000" pitchFamily="2" charset="2"/>
              <a:buChar char="q"/>
            </a:pPr>
            <a:r>
              <a:rPr lang="en-US" altLang="ko-KR" dirty="0"/>
              <a:t>A rod’s fundamental frequency is related to its material properties as</a:t>
            </a:r>
          </a:p>
        </p:txBody>
      </p:sp>
      <mc:AlternateContent xmlns:mc="http://schemas.openxmlformats.org/markup-compatibility/2006" xmlns:a14="http://schemas.microsoft.com/office/drawing/2010/main">
        <mc:Choice Requires="a14">
          <p:sp>
            <p:nvSpPr>
              <p:cNvPr id="16" name="TextBox 15"/>
              <p:cNvSpPr txBox="1"/>
              <p:nvPr/>
            </p:nvSpPr>
            <p:spPr>
              <a:xfrm>
                <a:off x="3706457" y="2964267"/>
                <a:ext cx="4994402" cy="707886"/>
              </a:xfrm>
              <a:prstGeom prst="rect">
                <a:avLst/>
              </a:prstGeom>
              <a:noFill/>
              <a:ln>
                <a:solidFill>
                  <a:schemeClr val="tx1"/>
                </a:solidFill>
              </a:ln>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𝜔</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𝜂</m:t>
                          </m:r>
                        </m:e>
                        <m:sub>
                          <m:r>
                            <a:rPr lang="en-US" sz="2000" b="0" i="1" smtClean="0">
                              <a:latin typeface="Cambria Math" panose="02040503050406030204" pitchFamily="18" charset="0"/>
                            </a:rPr>
                            <m:t>𝑖</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𝜔</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oMath>
                  </m:oMathPara>
                </a14:m>
                <a:endParaRPr lang="en-US" sz="2000" b="0" dirty="0"/>
              </a:p>
              <a:p>
                <a:pPr algn="ctr"/>
                <a14:m>
                  <m:oMathPara xmlns:m="http://schemas.openxmlformats.org/officeDocument/2006/math">
                    <m:oMathParaPr>
                      <m:jc m:val="centerGroup"/>
                    </m:oMathParaPr>
                    <m:oMath xmlns:m="http://schemas.openxmlformats.org/officeDocument/2006/math">
                      <m:sSub>
                        <m:sSubPr>
                          <m:ctrlPr>
                            <a:rPr lang="en-US" altLang="ko-KR" sz="2000" i="1">
                              <a:latin typeface="Cambria Math" panose="02040503050406030204" pitchFamily="18" charset="0"/>
                            </a:rPr>
                          </m:ctrlPr>
                        </m:sSubPr>
                        <m:e>
                          <m:r>
                            <a:rPr lang="en-US" altLang="ko-KR" sz="2000" i="1" smtClean="0">
                              <a:latin typeface="Cambria Math" panose="02040503050406030204" pitchFamily="18" charset="0"/>
                            </a:rPr>
                            <m:t>𝜂</m:t>
                          </m:r>
                        </m:e>
                        <m:sub>
                          <m:r>
                            <a:rPr lang="en-US" altLang="ko-KR" sz="2000" b="0" i="1" smtClean="0">
                              <a:latin typeface="Cambria Math" panose="02040503050406030204" pitchFamily="18" charset="0"/>
                            </a:rPr>
                            <m:t>1</m:t>
                          </m:r>
                        </m:sub>
                      </m:sSub>
                      <m:r>
                        <a:rPr lang="en-US" altLang="ko-KR" sz="2000" b="0" i="1" smtClean="0">
                          <a:latin typeface="Cambria Math" panose="02040503050406030204" pitchFamily="18" charset="0"/>
                        </a:rPr>
                        <m:t>=1, </m:t>
                      </m:r>
                      <m:sSub>
                        <m:sSubPr>
                          <m:ctrlPr>
                            <a:rPr lang="en-US" altLang="ko-KR" sz="2000" i="1">
                              <a:latin typeface="Cambria Math" panose="02040503050406030204" pitchFamily="18" charset="0"/>
                            </a:rPr>
                          </m:ctrlPr>
                        </m:sSubPr>
                        <m:e>
                          <m:r>
                            <a:rPr lang="en-US" altLang="ko-KR" sz="2000" i="1">
                              <a:latin typeface="Cambria Math" panose="02040503050406030204" pitchFamily="18" charset="0"/>
                            </a:rPr>
                            <m:t>𝜂</m:t>
                          </m:r>
                        </m:e>
                        <m:sub>
                          <m:r>
                            <a:rPr lang="en-US" altLang="ko-KR" sz="2000" b="0" i="1" smtClean="0">
                              <a:latin typeface="Cambria Math" panose="02040503050406030204" pitchFamily="18" charset="0"/>
                            </a:rPr>
                            <m:t>2</m:t>
                          </m:r>
                        </m:sub>
                      </m:sSub>
                      <m:r>
                        <a:rPr lang="en-US" altLang="ko-KR" sz="2000" b="0" i="1" smtClean="0">
                          <a:latin typeface="Cambria Math" panose="02040503050406030204" pitchFamily="18" charset="0"/>
                        </a:rPr>
                        <m:t>=6.27,</m:t>
                      </m:r>
                      <m:sSub>
                        <m:sSubPr>
                          <m:ctrlPr>
                            <a:rPr lang="en-US" altLang="ko-KR" sz="2000" i="1">
                              <a:latin typeface="Cambria Math" panose="02040503050406030204" pitchFamily="18" charset="0"/>
                            </a:rPr>
                          </m:ctrlPr>
                        </m:sSubPr>
                        <m:e>
                          <m:r>
                            <a:rPr lang="en-US" altLang="ko-KR" sz="2000" i="1">
                              <a:latin typeface="Cambria Math" panose="02040503050406030204" pitchFamily="18" charset="0"/>
                            </a:rPr>
                            <m:t>𝜂</m:t>
                          </m:r>
                        </m:e>
                        <m:sub>
                          <m:r>
                            <a:rPr lang="en-US" altLang="ko-KR" sz="2000" b="0" i="1" smtClean="0">
                              <a:latin typeface="Cambria Math" panose="02040503050406030204" pitchFamily="18" charset="0"/>
                            </a:rPr>
                            <m:t>3</m:t>
                          </m:r>
                        </m:sub>
                      </m:sSub>
                      <m:r>
                        <a:rPr lang="en-US" altLang="ko-KR" sz="2000" b="0" i="1" smtClean="0">
                          <a:latin typeface="Cambria Math" panose="02040503050406030204" pitchFamily="18" charset="0"/>
                        </a:rPr>
                        <m:t>=17.55,</m:t>
                      </m:r>
                      <m:sSub>
                        <m:sSubPr>
                          <m:ctrlPr>
                            <a:rPr lang="en-US" altLang="ko-KR" sz="2000" i="1">
                              <a:latin typeface="Cambria Math" panose="02040503050406030204" pitchFamily="18" charset="0"/>
                            </a:rPr>
                          </m:ctrlPr>
                        </m:sSubPr>
                        <m:e>
                          <m:r>
                            <a:rPr lang="en-US" altLang="ko-KR" sz="2000" i="1">
                              <a:latin typeface="Cambria Math" panose="02040503050406030204" pitchFamily="18" charset="0"/>
                            </a:rPr>
                            <m:t>𝜂</m:t>
                          </m:r>
                        </m:e>
                        <m:sub>
                          <m:r>
                            <a:rPr lang="en-US" altLang="ko-KR" sz="2000" b="0" i="1" smtClean="0">
                              <a:latin typeface="Cambria Math" panose="02040503050406030204" pitchFamily="18" charset="0"/>
                            </a:rPr>
                            <m:t>4</m:t>
                          </m:r>
                        </m:sub>
                      </m:sSub>
                      <m:r>
                        <a:rPr lang="en-US" altLang="ko-KR" sz="2000" b="0" i="1" smtClean="0">
                          <a:latin typeface="Cambria Math" panose="02040503050406030204" pitchFamily="18" charset="0"/>
                        </a:rPr>
                        <m:t>=34.39</m:t>
                      </m:r>
                    </m:oMath>
                  </m:oMathPara>
                </a14:m>
                <a:endParaRPr lang="en-US" sz="2000" dirty="0"/>
              </a:p>
            </p:txBody>
          </p:sp>
        </mc:Choice>
        <mc:Fallback xmlns="">
          <p:sp>
            <p:nvSpPr>
              <p:cNvPr id="16" name="TextBox 15"/>
              <p:cNvSpPr txBox="1">
                <a:spLocks noRot="1" noChangeAspect="1" noMove="1" noResize="1" noEditPoints="1" noAdjustHandles="1" noChangeArrowheads="1" noChangeShapeType="1" noTextEdit="1"/>
              </p:cNvSpPr>
              <p:nvPr/>
            </p:nvSpPr>
            <p:spPr>
              <a:xfrm>
                <a:off x="3706457" y="2964267"/>
                <a:ext cx="4994402" cy="707886"/>
              </a:xfrm>
              <a:prstGeom prst="rect">
                <a:avLst/>
              </a:prstGeom>
              <a:blipFill>
                <a:blip r:embed="rId2"/>
                <a:stretch>
                  <a:fillRect b="-3390"/>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4440559" y="2990463"/>
                <a:ext cx="948125" cy="342979"/>
              </a:xfrm>
              <a:prstGeom prst="rect">
                <a:avLst/>
              </a:prstGeom>
              <a:noFill/>
            </p:spPr>
            <p:txBody>
              <a:bodyPr wrap="square" rtlCol="0">
                <a:spAutoFit/>
              </a:bodyPr>
              <a:lstStyle/>
              <a:p>
                <a:pPr algn="ctr"/>
                <a14:m>
                  <m:oMath xmlns:m="http://schemas.openxmlformats.org/officeDocument/2006/math">
                    <m:sSup>
                      <m:sSupPr>
                        <m:ctrlPr>
                          <a:rPr lang="en-US" sz="1600" b="0" i="1" smtClean="0">
                            <a:solidFill>
                              <a:srgbClr val="FF0000"/>
                            </a:solidFill>
                            <a:latin typeface="Cambria Math" panose="02040503050406030204" pitchFamily="18" charset="0"/>
                          </a:rPr>
                        </m:ctrlPr>
                      </m:sSupPr>
                      <m:e>
                        <m:r>
                          <a:rPr lang="en-US" sz="1600" b="0" i="1" smtClean="0">
                            <a:solidFill>
                              <a:srgbClr val="FF0000"/>
                            </a:solidFill>
                            <a:latin typeface="Cambria Math" panose="02040503050406030204" pitchFamily="18" charset="0"/>
                          </a:rPr>
                          <m:t>𝑖</m:t>
                        </m:r>
                      </m:e>
                      <m:sup>
                        <m:r>
                          <a:rPr lang="en-US" sz="1600" b="0" i="1" smtClean="0">
                            <a:solidFill>
                              <a:srgbClr val="FF0000"/>
                            </a:solidFill>
                            <a:latin typeface="Cambria Math" panose="02040503050406030204" pitchFamily="18" charset="0"/>
                          </a:rPr>
                          <m:t>𝑡h</m:t>
                        </m:r>
                      </m:sup>
                    </m:sSup>
                  </m:oMath>
                </a14:m>
                <a:r>
                  <a:rPr lang="en-US" sz="1600" dirty="0">
                    <a:solidFill>
                      <a:srgbClr val="FF0000"/>
                    </a:solidFill>
                  </a:rPr>
                  <a:t> mode</a:t>
                </a:r>
              </a:p>
            </p:txBody>
          </p:sp>
        </mc:Choice>
        <mc:Fallback xmlns="">
          <p:sp>
            <p:nvSpPr>
              <p:cNvPr id="7" name="TextBox 6"/>
              <p:cNvSpPr txBox="1">
                <a:spLocks noRot="1" noChangeAspect="1" noMove="1" noResize="1" noEditPoints="1" noAdjustHandles="1" noChangeArrowheads="1" noChangeShapeType="1" noTextEdit="1"/>
              </p:cNvSpPr>
              <p:nvPr/>
            </p:nvSpPr>
            <p:spPr>
              <a:xfrm>
                <a:off x="4440559" y="2990463"/>
                <a:ext cx="948125" cy="342979"/>
              </a:xfrm>
              <a:prstGeom prst="rect">
                <a:avLst/>
              </a:prstGeom>
              <a:blipFill>
                <a:blip r:embed="rId3"/>
                <a:stretch>
                  <a:fillRect t="-3571" r="-3205" b="-23214"/>
                </a:stretch>
              </a:blipFill>
            </p:spPr>
            <p:txBody>
              <a:bodyPr/>
              <a:lstStyle/>
              <a:p>
                <a:r>
                  <a:rPr lang="en-US">
                    <a:noFill/>
                  </a:rPr>
                  <a:t> </a:t>
                </a:r>
              </a:p>
            </p:txBody>
          </p:sp>
        </mc:Fallback>
      </mc:AlternateContent>
      <p:cxnSp>
        <p:nvCxnSpPr>
          <p:cNvPr id="9" name="직선 화살표 연결선 20"/>
          <p:cNvCxnSpPr>
            <a:cxnSpLocks/>
          </p:cNvCxnSpPr>
          <p:nvPr/>
        </p:nvCxnSpPr>
        <p:spPr>
          <a:xfrm flipH="1">
            <a:off x="5308107" y="3200250"/>
            <a:ext cx="262183"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8712" y="4667488"/>
            <a:ext cx="1348391" cy="1743524"/>
          </a:xfrm>
          <a:prstGeom prst="rect">
            <a:avLst/>
          </a:prstGeom>
        </p:spPr>
      </p:pic>
      <p:pic>
        <p:nvPicPr>
          <p:cNvPr id="10" name="Picture 9"/>
          <p:cNvPicPr>
            <a:picLocks noChangeAspect="1"/>
          </p:cNvPicPr>
          <p:nvPr/>
        </p:nvPicPr>
        <p:blipFill rotWithShape="1">
          <a:blip r:embed="rId5">
            <a:extLst>
              <a:ext uri="{28A0092B-C50C-407E-A947-70E740481C1C}">
                <a14:useLocalDpi xmlns:a14="http://schemas.microsoft.com/office/drawing/2010/main" val="0"/>
              </a:ext>
            </a:extLst>
          </a:blip>
          <a:srcRect l="2582" t="6278"/>
          <a:stretch/>
        </p:blipFill>
        <p:spPr>
          <a:xfrm>
            <a:off x="2306972" y="4466757"/>
            <a:ext cx="8774885" cy="2144986"/>
          </a:xfrm>
          <a:prstGeom prst="rect">
            <a:avLst/>
          </a:prstGeom>
        </p:spPr>
      </p:pic>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07E2681B-4005-4B24-A42A-847E613198DD}"/>
                  </a:ext>
                </a:extLst>
              </p:cNvPr>
              <p:cNvSpPr/>
              <p:nvPr/>
            </p:nvSpPr>
            <p:spPr>
              <a:xfrm>
                <a:off x="4834043" y="2174580"/>
                <a:ext cx="2137750" cy="81984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1600" i="1" smtClean="0">
                              <a:latin typeface="Cambria Math" panose="02040503050406030204" pitchFamily="18" charset="0"/>
                            </a:rPr>
                          </m:ctrlPr>
                        </m:sSubPr>
                        <m:e>
                          <m:r>
                            <a:rPr lang="en-US" sz="1600" i="1">
                              <a:latin typeface="Cambria Math" panose="02040503050406030204" pitchFamily="18" charset="0"/>
                            </a:rPr>
                            <m:t>𝜔</m:t>
                          </m:r>
                        </m:e>
                        <m:sub>
                          <m:r>
                            <a:rPr lang="en-US" altLang="ko-KR" sz="1600" i="1">
                              <a:latin typeface="Cambria Math" panose="02040503050406030204" pitchFamily="18" charset="0"/>
                            </a:rPr>
                            <m:t>1</m:t>
                          </m:r>
                        </m:sub>
                      </m:sSub>
                      <m:r>
                        <a:rPr lang="en-US" altLang="ko-KR" sz="1600" i="1">
                          <a:latin typeface="Cambria Math" panose="02040503050406030204" pitchFamily="18" charset="0"/>
                        </a:rPr>
                        <m:t>=0.1399</m:t>
                      </m:r>
                      <m:f>
                        <m:fPr>
                          <m:ctrlPr>
                            <a:rPr lang="en-US" altLang="ko-KR" sz="1600" i="1">
                              <a:latin typeface="Cambria Math" panose="02040503050406030204" pitchFamily="18" charset="0"/>
                            </a:rPr>
                          </m:ctrlPr>
                        </m:fPr>
                        <m:num>
                          <m:r>
                            <a:rPr lang="en-US" altLang="ko-KR" sz="1600" b="0" i="1" smtClean="0">
                              <a:latin typeface="Cambria Math" panose="02040503050406030204" pitchFamily="18" charset="0"/>
                            </a:rPr>
                            <m:t>𝑑</m:t>
                          </m:r>
                        </m:num>
                        <m:den>
                          <m:sSup>
                            <m:sSupPr>
                              <m:ctrlPr>
                                <a:rPr lang="en-US" altLang="ko-KR" sz="1600" i="1" smtClean="0">
                                  <a:latin typeface="Cambria Math" panose="02040503050406030204" pitchFamily="18" charset="0"/>
                                </a:rPr>
                              </m:ctrlPr>
                            </m:sSupPr>
                            <m:e>
                              <m:r>
                                <a:rPr lang="en-US" altLang="ko-KR" sz="1600" b="0" i="1" smtClean="0">
                                  <a:latin typeface="Cambria Math" panose="02040503050406030204" pitchFamily="18" charset="0"/>
                                </a:rPr>
                                <m:t>𝐿</m:t>
                              </m:r>
                            </m:e>
                            <m:sup>
                              <m:r>
                                <a:rPr lang="en-US" altLang="ko-KR" sz="1600" b="0" i="1" smtClean="0">
                                  <a:latin typeface="Cambria Math" panose="02040503050406030204" pitchFamily="18" charset="0"/>
                                </a:rPr>
                                <m:t>2</m:t>
                              </m:r>
                            </m:sup>
                          </m:sSup>
                        </m:den>
                      </m:f>
                      <m:rad>
                        <m:radPr>
                          <m:degHide m:val="on"/>
                          <m:ctrlPr>
                            <a:rPr lang="en-US" altLang="ko-KR" sz="1600" i="1" smtClean="0">
                              <a:latin typeface="Cambria Math" panose="02040503050406030204" pitchFamily="18" charset="0"/>
                            </a:rPr>
                          </m:ctrlPr>
                        </m:radPr>
                        <m:deg/>
                        <m:e>
                          <m:f>
                            <m:fPr>
                              <m:ctrlPr>
                                <a:rPr lang="en-US" altLang="ko-KR" sz="1600" i="1" smtClean="0">
                                  <a:latin typeface="Cambria Math" panose="02040503050406030204" pitchFamily="18" charset="0"/>
                                </a:rPr>
                              </m:ctrlPr>
                            </m:fPr>
                            <m:num>
                              <m:r>
                                <a:rPr lang="en-US" altLang="ko-KR" sz="1600" b="0" i="1" smtClean="0">
                                  <a:latin typeface="Cambria Math" panose="02040503050406030204" pitchFamily="18" charset="0"/>
                                </a:rPr>
                                <m:t>𝐸</m:t>
                              </m:r>
                            </m:num>
                            <m:den>
                              <m:r>
                                <m:rPr>
                                  <m:nor/>
                                </m:rPr>
                                <a:rPr lang="el-GR" altLang="ko-KR" sz="1600" dirty="0"/>
                                <m:t>ρ</m:t>
                              </m:r>
                            </m:den>
                          </m:f>
                        </m:e>
                      </m:rad>
                    </m:oMath>
                  </m:oMathPara>
                </a14:m>
                <a:endParaRPr lang="en-US" sz="1600" dirty="0"/>
              </a:p>
            </p:txBody>
          </p:sp>
        </mc:Choice>
        <mc:Fallback xmlns="">
          <p:sp>
            <p:nvSpPr>
              <p:cNvPr id="6" name="Rectangle 5">
                <a:extLst>
                  <a:ext uri="{FF2B5EF4-FFF2-40B4-BE49-F238E27FC236}">
                    <a16:creationId xmlns:a16="http://schemas.microsoft.com/office/drawing/2014/main" id="{07E2681B-4005-4B24-A42A-847E613198DD}"/>
                  </a:ext>
                </a:extLst>
              </p:cNvPr>
              <p:cNvSpPr>
                <a:spLocks noRot="1" noChangeAspect="1" noMove="1" noResize="1" noEditPoints="1" noAdjustHandles="1" noChangeArrowheads="1" noChangeShapeType="1" noTextEdit="1"/>
              </p:cNvSpPr>
              <p:nvPr/>
            </p:nvSpPr>
            <p:spPr>
              <a:xfrm>
                <a:off x="4834043" y="2174580"/>
                <a:ext cx="2137750" cy="819840"/>
              </a:xfrm>
              <a:prstGeom prst="rect">
                <a:avLst/>
              </a:prstGeom>
              <a:blipFill>
                <a:blip r:embed="rId6"/>
                <a:stretch>
                  <a:fillRect/>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70EE8933-6742-43D0-8487-F218031B9E2B}"/>
              </a:ext>
            </a:extLst>
          </p:cNvPr>
          <p:cNvPicPr>
            <a:picLocks noChangeAspect="1"/>
          </p:cNvPicPr>
          <p:nvPr/>
        </p:nvPicPr>
        <p:blipFill>
          <a:blip r:embed="rId7"/>
          <a:stretch>
            <a:fillRect/>
          </a:stretch>
        </p:blipFill>
        <p:spPr>
          <a:xfrm>
            <a:off x="4973404" y="3764253"/>
            <a:ext cx="2295525" cy="638175"/>
          </a:xfrm>
          <a:prstGeom prst="rect">
            <a:avLst/>
          </a:prstGeom>
          <a:ln>
            <a:solidFill>
              <a:schemeClr val="tx1"/>
            </a:solidFill>
          </a:ln>
        </p:spPr>
      </p:pic>
    </p:spTree>
    <p:extLst>
      <p:ext uri="{BB962C8B-B14F-4D97-AF65-F5344CB8AC3E}">
        <p14:creationId xmlns:p14="http://schemas.microsoft.com/office/powerpoint/2010/main" val="9235609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854075"/>
          </a:xfrm>
        </p:spPr>
        <p:txBody>
          <a:bodyPr/>
          <a:lstStyle/>
          <a:p>
            <a:r>
              <a:rPr lang="en-US" b="1" dirty="0">
                <a:solidFill>
                  <a:srgbClr val="A5285F"/>
                </a:solidFill>
              </a:rPr>
              <a:t>Results of Rod Property Estimation</a:t>
            </a:r>
          </a:p>
        </p:txBody>
      </p:sp>
      <p:sp>
        <p:nvSpPr>
          <p:cNvPr id="8" name="Title 1"/>
          <p:cNvSpPr txBox="1">
            <a:spLocks/>
          </p:cNvSpPr>
          <p:nvPr/>
        </p:nvSpPr>
        <p:spPr>
          <a:xfrm>
            <a:off x="0" y="1219201"/>
            <a:ext cx="12192000" cy="142671"/>
          </a:xfrm>
          <a:prstGeom prst="rect">
            <a:avLst/>
          </a:prstGeom>
          <a:solidFill>
            <a:srgbClr val="A5285F"/>
          </a:solidFill>
        </p:spPr>
        <p:txBody>
          <a:bodyPr vert="horz" lIns="91440" tIns="45720" rIns="91440" bIns="45720" rtlCol="0" anchor="ctr">
            <a:normAutofit fontScale="2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solidFill>
                  <a:schemeClr val="bg1"/>
                </a:solidFill>
                <a:effectLst>
                  <a:outerShdw blurRad="38100" dist="38100" dir="2700000" algn="tl">
                    <a:srgbClr val="000000">
                      <a:alpha val="43137"/>
                    </a:srgbClr>
                  </a:outerShdw>
                </a:effectLst>
              </a:rPr>
              <a:t>Intelligent Media Lab @ POSTECH   </a:t>
            </a:r>
          </a:p>
        </p:txBody>
      </p:sp>
      <p:sp>
        <p:nvSpPr>
          <p:cNvPr id="15" name="TextBox 14"/>
          <p:cNvSpPr txBox="1"/>
          <p:nvPr/>
        </p:nvSpPr>
        <p:spPr>
          <a:xfrm>
            <a:off x="308917" y="1509339"/>
            <a:ext cx="11755394" cy="461665"/>
          </a:xfrm>
          <a:prstGeom prst="rect">
            <a:avLst/>
          </a:prstGeom>
          <a:noFill/>
        </p:spPr>
        <p:txBody>
          <a:bodyPr wrap="square" rtlCol="0">
            <a:spAutoFit/>
          </a:bodyPr>
          <a:lstStyle/>
          <a:p>
            <a:r>
              <a:rPr lang="en-US" altLang="ko-KR" sz="2400" u="sng" dirty="0"/>
              <a:t>Estimating Properties of Materials with </a:t>
            </a:r>
            <a:r>
              <a:rPr lang="en-US" altLang="ko-KR" sz="2400" b="1" u="sng" dirty="0"/>
              <a:t>Known</a:t>
            </a:r>
            <a:r>
              <a:rPr lang="en-US" altLang="ko-KR" sz="2400" u="sng" dirty="0"/>
              <a:t> Geometry: Rods.</a:t>
            </a:r>
          </a:p>
        </p:txBody>
      </p:sp>
      <p:pic>
        <p:nvPicPr>
          <p:cNvPr id="3" name="Picture 2">
            <a:extLst>
              <a:ext uri="{FF2B5EF4-FFF2-40B4-BE49-F238E27FC236}">
                <a16:creationId xmlns:a16="http://schemas.microsoft.com/office/drawing/2014/main" id="{4D71663E-64C4-41E9-8137-C4ADB1A3034B}"/>
              </a:ext>
            </a:extLst>
          </p:cNvPr>
          <p:cNvPicPr>
            <a:picLocks noChangeAspect="1"/>
          </p:cNvPicPr>
          <p:nvPr/>
        </p:nvPicPr>
        <p:blipFill>
          <a:blip r:embed="rId2"/>
          <a:stretch>
            <a:fillRect/>
          </a:stretch>
        </p:blipFill>
        <p:spPr>
          <a:xfrm>
            <a:off x="1124124" y="2212062"/>
            <a:ext cx="4412128" cy="3618374"/>
          </a:xfrm>
          <a:prstGeom prst="rect">
            <a:avLst/>
          </a:prstGeom>
        </p:spPr>
      </p:pic>
      <p:pic>
        <p:nvPicPr>
          <p:cNvPr id="6" name="Picture 5">
            <a:extLst>
              <a:ext uri="{FF2B5EF4-FFF2-40B4-BE49-F238E27FC236}">
                <a16:creationId xmlns:a16="http://schemas.microsoft.com/office/drawing/2014/main" id="{1646E94F-79B2-443E-AFA4-0E36C8A02AC5}"/>
              </a:ext>
            </a:extLst>
          </p:cNvPr>
          <p:cNvPicPr>
            <a:picLocks noChangeAspect="1"/>
          </p:cNvPicPr>
          <p:nvPr/>
        </p:nvPicPr>
        <p:blipFill>
          <a:blip r:embed="rId3"/>
          <a:stretch>
            <a:fillRect/>
          </a:stretch>
        </p:blipFill>
        <p:spPr>
          <a:xfrm>
            <a:off x="5536252" y="3058062"/>
            <a:ext cx="5959460" cy="1926373"/>
          </a:xfrm>
          <a:prstGeom prst="rect">
            <a:avLst/>
          </a:prstGeom>
        </p:spPr>
      </p:pic>
    </p:spTree>
    <p:extLst>
      <p:ext uri="{BB962C8B-B14F-4D97-AF65-F5344CB8AC3E}">
        <p14:creationId xmlns:p14="http://schemas.microsoft.com/office/powerpoint/2010/main" val="40920044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4283" y="365125"/>
            <a:ext cx="10959517" cy="854075"/>
          </a:xfrm>
        </p:spPr>
        <p:txBody>
          <a:bodyPr>
            <a:noAutofit/>
          </a:bodyPr>
          <a:lstStyle/>
          <a:p>
            <a:r>
              <a:rPr lang="en-US" sz="3600" b="1" dirty="0">
                <a:solidFill>
                  <a:srgbClr val="A5285F"/>
                </a:solidFill>
              </a:rPr>
              <a:t>2. Estimating Material Properties for Unknown Geometry</a:t>
            </a:r>
          </a:p>
        </p:txBody>
      </p:sp>
      <p:sp>
        <p:nvSpPr>
          <p:cNvPr id="8" name="Title 1"/>
          <p:cNvSpPr txBox="1">
            <a:spLocks/>
          </p:cNvSpPr>
          <p:nvPr/>
        </p:nvSpPr>
        <p:spPr>
          <a:xfrm>
            <a:off x="0" y="1219201"/>
            <a:ext cx="12192000" cy="142671"/>
          </a:xfrm>
          <a:prstGeom prst="rect">
            <a:avLst/>
          </a:prstGeom>
          <a:solidFill>
            <a:srgbClr val="A5285F"/>
          </a:solidFill>
        </p:spPr>
        <p:txBody>
          <a:bodyPr vert="horz" lIns="91440" tIns="45720" rIns="91440" bIns="45720" rtlCol="0" anchor="ctr">
            <a:normAutofit fontScale="2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solidFill>
                  <a:schemeClr val="bg1"/>
                </a:solidFill>
                <a:effectLst>
                  <a:outerShdw blurRad="38100" dist="38100" dir="2700000" algn="tl">
                    <a:srgbClr val="000000">
                      <a:alpha val="43137"/>
                    </a:srgbClr>
                  </a:outerShdw>
                </a:effectLst>
              </a:rPr>
              <a:t>Intelligent Media Lab @ POSTECH   </a:t>
            </a:r>
          </a:p>
        </p:txBody>
      </p:sp>
      <p:sp>
        <p:nvSpPr>
          <p:cNvPr id="16" name="TextBox 15"/>
          <p:cNvSpPr txBox="1"/>
          <p:nvPr/>
        </p:nvSpPr>
        <p:spPr>
          <a:xfrm>
            <a:off x="317306" y="1425811"/>
            <a:ext cx="11755394" cy="2400657"/>
          </a:xfrm>
          <a:prstGeom prst="rect">
            <a:avLst/>
          </a:prstGeom>
          <a:noFill/>
        </p:spPr>
        <p:txBody>
          <a:bodyPr wrap="square" rtlCol="0">
            <a:spAutoFit/>
          </a:bodyPr>
          <a:lstStyle/>
          <a:p>
            <a:pPr marL="342900" indent="-342900" algn="just">
              <a:spcBef>
                <a:spcPts val="600"/>
              </a:spcBef>
              <a:buFont typeface="Wingdings" panose="05000000000000000000" pitchFamily="2" charset="2"/>
              <a:buChar char="q"/>
            </a:pPr>
            <a:r>
              <a:rPr lang="en-US" sz="2000" dirty="0"/>
              <a:t>Does not rely on knowing the ratios between resonant frequencies, which are difficult to compute in more general structures.</a:t>
            </a:r>
          </a:p>
          <a:p>
            <a:pPr marL="342900" indent="-342900" algn="just">
              <a:spcBef>
                <a:spcPts val="600"/>
              </a:spcBef>
              <a:buFont typeface="Wingdings" panose="05000000000000000000" pitchFamily="2" charset="2"/>
              <a:buChar char="q"/>
            </a:pPr>
            <a:r>
              <a:rPr lang="en-US" sz="2000" dirty="0"/>
              <a:t>Learn relationships between motion spectra and the material properties of objects with regression models that map the motion spectra to the log of ground truth stiffness or area weight measurements.</a:t>
            </a:r>
          </a:p>
          <a:p>
            <a:pPr marL="342900" indent="-342900" algn="just">
              <a:spcBef>
                <a:spcPts val="600"/>
              </a:spcBef>
              <a:buFont typeface="Wingdings" panose="05000000000000000000" pitchFamily="2" charset="2"/>
              <a:buChar char="q"/>
            </a:pPr>
            <a:r>
              <a:rPr lang="en-US" sz="2000" dirty="0"/>
              <a:t>Regression is performed in a lower dimensional space to avoid over-fitting (</a:t>
            </a:r>
            <a:r>
              <a:rPr lang="en-US" sz="2000" i="1" dirty="0"/>
              <a:t>e.g.</a:t>
            </a:r>
            <a:r>
              <a:rPr lang="en-US" sz="2000" dirty="0"/>
              <a:t> Principal Component Regression)</a:t>
            </a:r>
          </a:p>
          <a:p>
            <a:pPr marL="342900" indent="-342900" algn="just">
              <a:buFont typeface="Wingdings" panose="05000000000000000000" pitchFamily="2" charset="2"/>
              <a:buChar char="q"/>
            </a:pPr>
            <a:endParaRPr lang="en-US" sz="2000" dirty="0"/>
          </a:p>
        </p:txBody>
      </p:sp>
      <p:pic>
        <p:nvPicPr>
          <p:cNvPr id="3" name="Picture 2">
            <a:extLst>
              <a:ext uri="{FF2B5EF4-FFF2-40B4-BE49-F238E27FC236}">
                <a16:creationId xmlns:a16="http://schemas.microsoft.com/office/drawing/2014/main" id="{0ACF80D8-5F1F-4DA8-B060-3ED58F02DE45}"/>
              </a:ext>
            </a:extLst>
          </p:cNvPr>
          <p:cNvPicPr>
            <a:picLocks noChangeAspect="1"/>
          </p:cNvPicPr>
          <p:nvPr/>
        </p:nvPicPr>
        <p:blipFill>
          <a:blip r:embed="rId2"/>
          <a:stretch>
            <a:fillRect/>
          </a:stretch>
        </p:blipFill>
        <p:spPr>
          <a:xfrm>
            <a:off x="5068045" y="3528688"/>
            <a:ext cx="6466820" cy="2450216"/>
          </a:xfrm>
          <a:prstGeom prst="rect">
            <a:avLst/>
          </a:prstGeom>
        </p:spPr>
      </p:pic>
      <p:sp>
        <p:nvSpPr>
          <p:cNvPr id="6" name="TextBox 5">
            <a:extLst>
              <a:ext uri="{FF2B5EF4-FFF2-40B4-BE49-F238E27FC236}">
                <a16:creationId xmlns:a16="http://schemas.microsoft.com/office/drawing/2014/main" id="{451568A2-4C97-44DD-8005-BC28836D40F5}"/>
              </a:ext>
            </a:extLst>
          </p:cNvPr>
          <p:cNvSpPr txBox="1"/>
          <p:nvPr/>
        </p:nvSpPr>
        <p:spPr>
          <a:xfrm>
            <a:off x="914400" y="4907559"/>
            <a:ext cx="864066" cy="369332"/>
          </a:xfrm>
          <a:prstGeom prst="rect">
            <a:avLst/>
          </a:prstGeom>
          <a:noFill/>
        </p:spPr>
        <p:txBody>
          <a:bodyPr wrap="square" rtlCol="0">
            <a:spAutoFit/>
          </a:bodyPr>
          <a:lstStyle/>
          <a:p>
            <a:r>
              <a:rPr lang="en-US" dirty="0"/>
              <a:t>Setup</a:t>
            </a:r>
          </a:p>
        </p:txBody>
      </p:sp>
      <p:sp>
        <p:nvSpPr>
          <p:cNvPr id="7" name="TextBox 6">
            <a:extLst>
              <a:ext uri="{FF2B5EF4-FFF2-40B4-BE49-F238E27FC236}">
                <a16:creationId xmlns:a16="http://schemas.microsoft.com/office/drawing/2014/main" id="{B8265F58-ECBA-4ECF-A030-15BED7232894}"/>
              </a:ext>
            </a:extLst>
          </p:cNvPr>
          <p:cNvSpPr txBox="1"/>
          <p:nvPr/>
        </p:nvSpPr>
        <p:spPr>
          <a:xfrm>
            <a:off x="1468074" y="6080278"/>
            <a:ext cx="5167617" cy="523220"/>
          </a:xfrm>
          <a:prstGeom prst="rect">
            <a:avLst/>
          </a:prstGeom>
          <a:noFill/>
        </p:spPr>
        <p:txBody>
          <a:bodyPr wrap="square" rtlCol="0">
            <a:spAutoFit/>
          </a:bodyPr>
          <a:lstStyle/>
          <a:p>
            <a:r>
              <a:rPr lang="en-US" sz="1400" dirty="0"/>
              <a:t>1)RGB SLR camera (Canon 6D, 1920×1080 </a:t>
            </a:r>
            <a:r>
              <a:rPr lang="en-US" sz="1400" dirty="0" err="1"/>
              <a:t>px</a:t>
            </a:r>
            <a:r>
              <a:rPr lang="en-US" sz="1400" dirty="0"/>
              <a:t>), 30 fps </a:t>
            </a:r>
          </a:p>
          <a:p>
            <a:r>
              <a:rPr lang="en-US" sz="1400" dirty="0"/>
              <a:t>2)Grayscale Point Grey camera (800×600 </a:t>
            </a:r>
            <a:r>
              <a:rPr lang="en-US" sz="1400" dirty="0" err="1"/>
              <a:t>px</a:t>
            </a:r>
            <a:r>
              <a:rPr lang="en-US" sz="1400" dirty="0"/>
              <a:t>), 60 fps</a:t>
            </a:r>
          </a:p>
        </p:txBody>
      </p:sp>
      <p:pic>
        <p:nvPicPr>
          <p:cNvPr id="9" name="Picture 8">
            <a:extLst>
              <a:ext uri="{FF2B5EF4-FFF2-40B4-BE49-F238E27FC236}">
                <a16:creationId xmlns:a16="http://schemas.microsoft.com/office/drawing/2014/main" id="{F774227C-5C45-459A-8086-065417844A99}"/>
              </a:ext>
            </a:extLst>
          </p:cNvPr>
          <p:cNvPicPr>
            <a:picLocks noChangeAspect="1"/>
          </p:cNvPicPr>
          <p:nvPr/>
        </p:nvPicPr>
        <p:blipFill rotWithShape="1">
          <a:blip r:embed="rId3"/>
          <a:srcRect l="3796"/>
          <a:stretch/>
        </p:blipFill>
        <p:spPr>
          <a:xfrm>
            <a:off x="1661020" y="3674377"/>
            <a:ext cx="3231071" cy="2407247"/>
          </a:xfrm>
          <a:prstGeom prst="rect">
            <a:avLst/>
          </a:prstGeom>
        </p:spPr>
      </p:pic>
    </p:spTree>
    <p:extLst>
      <p:ext uri="{BB962C8B-B14F-4D97-AF65-F5344CB8AC3E}">
        <p14:creationId xmlns:p14="http://schemas.microsoft.com/office/powerpoint/2010/main" val="12934313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854075"/>
          </a:xfrm>
        </p:spPr>
        <p:txBody>
          <a:bodyPr/>
          <a:lstStyle/>
          <a:p>
            <a:r>
              <a:rPr lang="en-US" b="1" dirty="0">
                <a:solidFill>
                  <a:srgbClr val="A5285F"/>
                </a:solidFill>
              </a:rPr>
              <a:t>Regression Model</a:t>
            </a:r>
          </a:p>
        </p:txBody>
      </p:sp>
      <p:sp>
        <p:nvSpPr>
          <p:cNvPr id="8" name="Title 1"/>
          <p:cNvSpPr txBox="1">
            <a:spLocks/>
          </p:cNvSpPr>
          <p:nvPr/>
        </p:nvSpPr>
        <p:spPr>
          <a:xfrm>
            <a:off x="0" y="1219201"/>
            <a:ext cx="12192000" cy="142671"/>
          </a:xfrm>
          <a:prstGeom prst="rect">
            <a:avLst/>
          </a:prstGeom>
          <a:solidFill>
            <a:srgbClr val="A5285F"/>
          </a:solidFill>
        </p:spPr>
        <p:txBody>
          <a:bodyPr vert="horz" lIns="91440" tIns="45720" rIns="91440" bIns="45720" rtlCol="0" anchor="ctr">
            <a:normAutofit fontScale="2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solidFill>
                  <a:schemeClr val="bg1"/>
                </a:solidFill>
                <a:effectLst>
                  <a:outerShdw blurRad="38100" dist="38100" dir="2700000" algn="tl">
                    <a:srgbClr val="000000">
                      <a:alpha val="43137"/>
                    </a:srgbClr>
                  </a:outerShdw>
                </a:effectLst>
              </a:rPr>
              <a:t>Intelligent Media Lab @ POSTECH   </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18032" y="3763637"/>
            <a:ext cx="6870585" cy="2777981"/>
          </a:xfrm>
          <a:prstGeom prst="rect">
            <a:avLst/>
          </a:prstGeom>
        </p:spPr>
      </p:pic>
      <p:sp>
        <p:nvSpPr>
          <p:cNvPr id="7" name="TextBox 6">
            <a:extLst>
              <a:ext uri="{FF2B5EF4-FFF2-40B4-BE49-F238E27FC236}">
                <a16:creationId xmlns:a16="http://schemas.microsoft.com/office/drawing/2014/main" id="{178DB093-D488-467C-A7AC-77A83709024D}"/>
              </a:ext>
            </a:extLst>
          </p:cNvPr>
          <p:cNvSpPr txBox="1"/>
          <p:nvPr/>
        </p:nvSpPr>
        <p:spPr>
          <a:xfrm>
            <a:off x="536894" y="1593908"/>
            <a:ext cx="11199303" cy="2492990"/>
          </a:xfrm>
          <a:prstGeom prst="rect">
            <a:avLst/>
          </a:prstGeom>
          <a:noFill/>
        </p:spPr>
        <p:txBody>
          <a:bodyPr wrap="square" rtlCol="0">
            <a:spAutoFit/>
          </a:bodyPr>
          <a:lstStyle/>
          <a:p>
            <a:pPr marL="285750" indent="-285750">
              <a:spcBef>
                <a:spcPts val="600"/>
              </a:spcBef>
              <a:buFont typeface="Wingdings" panose="05000000000000000000" pitchFamily="2" charset="2"/>
              <a:buChar char="q"/>
            </a:pPr>
            <a:r>
              <a:rPr lang="en-US" dirty="0"/>
              <a:t>N = 150 uniform samples of the normalized motion spectra from 0 to 15 Hz are chosen as features.</a:t>
            </a:r>
          </a:p>
          <a:p>
            <a:pPr marL="285750" indent="-285750">
              <a:spcBef>
                <a:spcPts val="600"/>
              </a:spcBef>
              <a:buFont typeface="Wingdings" panose="05000000000000000000" pitchFamily="2" charset="2"/>
              <a:buChar char="q"/>
            </a:pPr>
            <a:r>
              <a:rPr lang="en-US" dirty="0"/>
              <a:t>Smooth the recovered motion spectra using a Gaussian with standard deviation 15/ 2(N−1)Hz.</a:t>
            </a:r>
          </a:p>
          <a:p>
            <a:pPr marL="285750" indent="-285750">
              <a:spcBef>
                <a:spcPts val="600"/>
              </a:spcBef>
              <a:buFont typeface="Wingdings" panose="05000000000000000000" pitchFamily="2" charset="2"/>
              <a:buChar char="q"/>
            </a:pPr>
            <a:r>
              <a:rPr lang="en-US" dirty="0"/>
              <a:t>Fitting a regression model directly to the processed motion spectra results in overfitting.</a:t>
            </a:r>
          </a:p>
          <a:p>
            <a:pPr marL="285750" indent="-285750">
              <a:spcBef>
                <a:spcPts val="600"/>
              </a:spcBef>
              <a:buFont typeface="Wingdings" panose="05000000000000000000" pitchFamily="2" charset="2"/>
              <a:buChar char="q"/>
            </a:pPr>
            <a:r>
              <a:rPr lang="en-US" dirty="0"/>
              <a:t>Principal Components Regression (PCR) and Partial Least Squares Regression (PLSR).</a:t>
            </a:r>
          </a:p>
          <a:p>
            <a:pPr marL="285750" indent="-285750">
              <a:spcBef>
                <a:spcPts val="600"/>
              </a:spcBef>
              <a:buFont typeface="Wingdings" panose="05000000000000000000" pitchFamily="2" charset="2"/>
              <a:buChar char="q"/>
            </a:pPr>
            <a:r>
              <a:rPr lang="en-US" dirty="0"/>
              <a:t>Both methods perform comparably, suggesting that the power of our algorithm is in the features.</a:t>
            </a:r>
          </a:p>
          <a:p>
            <a:pPr marL="285750" indent="-285750">
              <a:spcBef>
                <a:spcPts val="600"/>
              </a:spcBef>
              <a:buFont typeface="Wingdings" panose="05000000000000000000" pitchFamily="2" charset="2"/>
              <a:buChar char="q"/>
            </a:pPr>
            <a:r>
              <a:rPr lang="en-US" dirty="0"/>
              <a:t>A leave-one-out method for training and testing.</a:t>
            </a:r>
          </a:p>
          <a:p>
            <a:pPr marL="285750" indent="-285750">
              <a:spcBef>
                <a:spcPts val="600"/>
              </a:spcBef>
              <a:buFont typeface="Wingdings" panose="05000000000000000000" pitchFamily="2" charset="2"/>
              <a:buChar char="q"/>
            </a:pPr>
            <a:endParaRPr lang="en-US" dirty="0"/>
          </a:p>
        </p:txBody>
      </p:sp>
      <p:cxnSp>
        <p:nvCxnSpPr>
          <p:cNvPr id="5" name="Straight Arrow Connector 4">
            <a:extLst>
              <a:ext uri="{FF2B5EF4-FFF2-40B4-BE49-F238E27FC236}">
                <a16:creationId xmlns:a16="http://schemas.microsoft.com/office/drawing/2014/main" id="{43AF68CC-4813-486E-850D-2EBAA4B3009E}"/>
              </a:ext>
            </a:extLst>
          </p:cNvPr>
          <p:cNvCxnSpPr/>
          <p:nvPr/>
        </p:nvCxnSpPr>
        <p:spPr>
          <a:xfrm>
            <a:off x="8279934" y="6417578"/>
            <a:ext cx="36072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84E7F1A4-1819-4EF7-A40A-69EEB09E7A6B}"/>
              </a:ext>
            </a:extLst>
          </p:cNvPr>
          <p:cNvSpPr txBox="1"/>
          <p:nvPr/>
        </p:nvSpPr>
        <p:spPr>
          <a:xfrm>
            <a:off x="8707772" y="6098796"/>
            <a:ext cx="2080470" cy="584775"/>
          </a:xfrm>
          <a:prstGeom prst="rect">
            <a:avLst/>
          </a:prstGeom>
          <a:noFill/>
        </p:spPr>
        <p:txBody>
          <a:bodyPr wrap="square" rtlCol="0">
            <a:spAutoFit/>
          </a:bodyPr>
          <a:lstStyle/>
          <a:p>
            <a:r>
              <a:rPr lang="en-US" sz="1600" dirty="0"/>
              <a:t>Least Square Method Solution</a:t>
            </a:r>
          </a:p>
        </p:txBody>
      </p:sp>
    </p:spTree>
    <p:extLst>
      <p:ext uri="{BB962C8B-B14F-4D97-AF65-F5344CB8AC3E}">
        <p14:creationId xmlns:p14="http://schemas.microsoft.com/office/powerpoint/2010/main" val="20242879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4283" y="365125"/>
            <a:ext cx="10959517" cy="854075"/>
          </a:xfrm>
        </p:spPr>
        <p:txBody>
          <a:bodyPr>
            <a:noAutofit/>
          </a:bodyPr>
          <a:lstStyle/>
          <a:p>
            <a:r>
              <a:rPr lang="en-US" sz="3600" b="1" dirty="0">
                <a:solidFill>
                  <a:srgbClr val="A5285F"/>
                </a:solidFill>
              </a:rPr>
              <a:t>Results</a:t>
            </a:r>
          </a:p>
        </p:txBody>
      </p:sp>
      <p:sp>
        <p:nvSpPr>
          <p:cNvPr id="8" name="Title 1"/>
          <p:cNvSpPr txBox="1">
            <a:spLocks/>
          </p:cNvSpPr>
          <p:nvPr/>
        </p:nvSpPr>
        <p:spPr>
          <a:xfrm>
            <a:off x="0" y="1219201"/>
            <a:ext cx="12192000" cy="142671"/>
          </a:xfrm>
          <a:prstGeom prst="rect">
            <a:avLst/>
          </a:prstGeom>
          <a:solidFill>
            <a:srgbClr val="A5285F"/>
          </a:solidFill>
        </p:spPr>
        <p:txBody>
          <a:bodyPr vert="horz" lIns="91440" tIns="45720" rIns="91440" bIns="45720" rtlCol="0" anchor="ctr">
            <a:normAutofit fontScale="2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solidFill>
                  <a:schemeClr val="bg1"/>
                </a:solidFill>
                <a:effectLst>
                  <a:outerShdw blurRad="38100" dist="38100" dir="2700000" algn="tl">
                    <a:srgbClr val="000000">
                      <a:alpha val="43137"/>
                    </a:srgbClr>
                  </a:outerShdw>
                </a:effectLst>
              </a:rPr>
              <a:t>Intelligent Media Lab @ POSTECH   </a:t>
            </a:r>
          </a:p>
        </p:txBody>
      </p:sp>
      <p:sp>
        <p:nvSpPr>
          <p:cNvPr id="16" name="TextBox 15"/>
          <p:cNvSpPr txBox="1"/>
          <p:nvPr/>
        </p:nvSpPr>
        <p:spPr>
          <a:xfrm>
            <a:off x="193325" y="1434200"/>
            <a:ext cx="11755394" cy="1908215"/>
          </a:xfrm>
          <a:prstGeom prst="rect">
            <a:avLst/>
          </a:prstGeom>
          <a:noFill/>
        </p:spPr>
        <p:txBody>
          <a:bodyPr wrap="square" rtlCol="0">
            <a:spAutoFit/>
          </a:bodyPr>
          <a:lstStyle/>
          <a:p>
            <a:pPr marL="342900" indent="-342900" algn="just">
              <a:spcBef>
                <a:spcPts val="600"/>
              </a:spcBef>
              <a:buFont typeface="Wingdings" panose="05000000000000000000" pitchFamily="2" charset="2"/>
              <a:buChar char="q"/>
            </a:pPr>
            <a:r>
              <a:rPr lang="en-US" dirty="0"/>
              <a:t>Comparisons between ground truth and PCR model predictions on material properties estimated from videos of fabric excited by ambient forces and acoustic waves.</a:t>
            </a:r>
          </a:p>
          <a:p>
            <a:pPr marL="342900" indent="-342900" algn="just">
              <a:spcBef>
                <a:spcPts val="600"/>
              </a:spcBef>
              <a:buFont typeface="Wingdings" panose="05000000000000000000" pitchFamily="2" charset="2"/>
              <a:buChar char="q"/>
            </a:pPr>
            <a:r>
              <a:rPr lang="en-US" dirty="0"/>
              <a:t>Each circle in the plots represents the estimated properties from a single video. Identical colors correspond to the same fabric. </a:t>
            </a:r>
          </a:p>
          <a:p>
            <a:pPr marL="342900" indent="-342900" algn="just">
              <a:spcBef>
                <a:spcPts val="600"/>
              </a:spcBef>
              <a:buFont typeface="Wingdings" panose="05000000000000000000" pitchFamily="2" charset="2"/>
              <a:buChar char="q"/>
            </a:pPr>
            <a:r>
              <a:rPr lang="en-US" dirty="0"/>
              <a:t>The Pearson product-moment correlation coefficient (R-value) averaged across video samples containing the same fabric is displayed.</a:t>
            </a:r>
          </a:p>
        </p:txBody>
      </p:sp>
      <p:pic>
        <p:nvPicPr>
          <p:cNvPr id="4" name="Picture 3">
            <a:extLst>
              <a:ext uri="{FF2B5EF4-FFF2-40B4-BE49-F238E27FC236}">
                <a16:creationId xmlns:a16="http://schemas.microsoft.com/office/drawing/2014/main" id="{0DC36421-9665-4657-A5D6-5A045453C14C}"/>
              </a:ext>
            </a:extLst>
          </p:cNvPr>
          <p:cNvPicPr>
            <a:picLocks noChangeAspect="1"/>
          </p:cNvPicPr>
          <p:nvPr/>
        </p:nvPicPr>
        <p:blipFill>
          <a:blip r:embed="rId2"/>
          <a:stretch>
            <a:fillRect/>
          </a:stretch>
        </p:blipFill>
        <p:spPr>
          <a:xfrm>
            <a:off x="1721736" y="3238151"/>
            <a:ext cx="4469340" cy="3427294"/>
          </a:xfrm>
          <a:prstGeom prst="rect">
            <a:avLst/>
          </a:prstGeom>
        </p:spPr>
      </p:pic>
      <p:pic>
        <p:nvPicPr>
          <p:cNvPr id="5" name="Picture 4">
            <a:extLst>
              <a:ext uri="{FF2B5EF4-FFF2-40B4-BE49-F238E27FC236}">
                <a16:creationId xmlns:a16="http://schemas.microsoft.com/office/drawing/2014/main" id="{B1AE9889-5515-40D8-9E81-94CB69C058DE}"/>
              </a:ext>
            </a:extLst>
          </p:cNvPr>
          <p:cNvPicPr>
            <a:picLocks noChangeAspect="1"/>
          </p:cNvPicPr>
          <p:nvPr/>
        </p:nvPicPr>
        <p:blipFill>
          <a:blip r:embed="rId3"/>
          <a:stretch>
            <a:fillRect/>
          </a:stretch>
        </p:blipFill>
        <p:spPr>
          <a:xfrm>
            <a:off x="6467911" y="3520984"/>
            <a:ext cx="4800775" cy="2579298"/>
          </a:xfrm>
          <a:prstGeom prst="rect">
            <a:avLst/>
          </a:prstGeom>
        </p:spPr>
      </p:pic>
      <p:sp>
        <p:nvSpPr>
          <p:cNvPr id="12" name="TextBox 11">
            <a:extLst>
              <a:ext uri="{FF2B5EF4-FFF2-40B4-BE49-F238E27FC236}">
                <a16:creationId xmlns:a16="http://schemas.microsoft.com/office/drawing/2014/main" id="{CCEDB6CD-8EE0-4320-A322-F43FE9C7899C}"/>
              </a:ext>
            </a:extLst>
          </p:cNvPr>
          <p:cNvSpPr txBox="1"/>
          <p:nvPr/>
        </p:nvSpPr>
        <p:spPr>
          <a:xfrm>
            <a:off x="6719581" y="6274965"/>
            <a:ext cx="5041783" cy="523220"/>
          </a:xfrm>
          <a:prstGeom prst="rect">
            <a:avLst/>
          </a:prstGeom>
          <a:noFill/>
        </p:spPr>
        <p:txBody>
          <a:bodyPr wrap="square" rtlCol="0">
            <a:spAutoFit/>
          </a:bodyPr>
          <a:lstStyle/>
          <a:p>
            <a:r>
              <a:rPr lang="en-US" sz="1400" dirty="0"/>
              <a:t>The features we use to estimate material properties are somewhat invariant to changes in excitation force and viewpoint</a:t>
            </a:r>
          </a:p>
        </p:txBody>
      </p:sp>
    </p:spTree>
    <p:extLst>
      <p:ext uri="{BB962C8B-B14F-4D97-AF65-F5344CB8AC3E}">
        <p14:creationId xmlns:p14="http://schemas.microsoft.com/office/powerpoint/2010/main" val="18202585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4283" y="365125"/>
            <a:ext cx="10959517" cy="854075"/>
          </a:xfrm>
        </p:spPr>
        <p:txBody>
          <a:bodyPr>
            <a:noAutofit/>
          </a:bodyPr>
          <a:lstStyle/>
          <a:p>
            <a:r>
              <a:rPr lang="en-US" sz="3600" b="1" dirty="0">
                <a:solidFill>
                  <a:srgbClr val="A5285F"/>
                </a:solidFill>
              </a:rPr>
              <a:t>Frequency sensitivity and Modes of predictions</a:t>
            </a:r>
          </a:p>
        </p:txBody>
      </p:sp>
      <p:sp>
        <p:nvSpPr>
          <p:cNvPr id="8" name="Title 1"/>
          <p:cNvSpPr txBox="1">
            <a:spLocks/>
          </p:cNvSpPr>
          <p:nvPr/>
        </p:nvSpPr>
        <p:spPr>
          <a:xfrm>
            <a:off x="0" y="1219201"/>
            <a:ext cx="12192000" cy="142671"/>
          </a:xfrm>
          <a:prstGeom prst="rect">
            <a:avLst/>
          </a:prstGeom>
          <a:solidFill>
            <a:srgbClr val="A5285F"/>
          </a:solidFill>
        </p:spPr>
        <p:txBody>
          <a:bodyPr vert="horz" lIns="91440" tIns="45720" rIns="91440" bIns="45720" rtlCol="0" anchor="ctr">
            <a:normAutofit fontScale="2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solidFill>
                  <a:schemeClr val="bg1"/>
                </a:solidFill>
                <a:effectLst>
                  <a:outerShdw blurRad="38100" dist="38100" dir="2700000" algn="tl">
                    <a:srgbClr val="000000">
                      <a:alpha val="43137"/>
                    </a:srgbClr>
                  </a:outerShdw>
                </a:effectLst>
              </a:rPr>
              <a:t>Intelligent Media Lab @ POSTECH   </a:t>
            </a:r>
          </a:p>
        </p:txBody>
      </p:sp>
      <p:sp>
        <p:nvSpPr>
          <p:cNvPr id="16" name="TextBox 15"/>
          <p:cNvSpPr txBox="1"/>
          <p:nvPr/>
        </p:nvSpPr>
        <p:spPr>
          <a:xfrm>
            <a:off x="193325" y="1434200"/>
            <a:ext cx="11755394" cy="1277273"/>
          </a:xfrm>
          <a:prstGeom prst="rect">
            <a:avLst/>
          </a:prstGeom>
          <a:noFill/>
        </p:spPr>
        <p:txBody>
          <a:bodyPr wrap="square" rtlCol="0">
            <a:spAutoFit/>
          </a:bodyPr>
          <a:lstStyle/>
          <a:p>
            <a:pPr marL="342900" indent="-342900" algn="just">
              <a:spcBef>
                <a:spcPts val="600"/>
              </a:spcBef>
              <a:buFont typeface="Wingdings" panose="05000000000000000000" pitchFamily="2" charset="2"/>
              <a:buChar char="q"/>
            </a:pPr>
            <a:r>
              <a:rPr lang="en-US" dirty="0"/>
              <a:t>Regression model has no explicit notion of resonant frequencies; it simply looks for predictive patterns in the spectra of training data.</a:t>
            </a:r>
          </a:p>
          <a:p>
            <a:pPr marL="342900" indent="-342900" algn="just">
              <a:spcBef>
                <a:spcPts val="600"/>
              </a:spcBef>
              <a:buFont typeface="Wingdings" panose="05000000000000000000" pitchFamily="2" charset="2"/>
              <a:buChar char="q"/>
            </a:pPr>
            <a:r>
              <a:rPr lang="en-US" dirty="0"/>
              <a:t>Analyzing the sensitivity of our recovered regression models we can see which frequencies are most predictive of material properties in our fabrics.</a:t>
            </a:r>
          </a:p>
        </p:txBody>
      </p:sp>
      <p:pic>
        <p:nvPicPr>
          <p:cNvPr id="3" name="Picture 2">
            <a:extLst>
              <a:ext uri="{FF2B5EF4-FFF2-40B4-BE49-F238E27FC236}">
                <a16:creationId xmlns:a16="http://schemas.microsoft.com/office/drawing/2014/main" id="{3427D7B1-EDF7-4B49-B657-6B19B5E8BA4F}"/>
              </a:ext>
            </a:extLst>
          </p:cNvPr>
          <p:cNvPicPr>
            <a:picLocks noChangeAspect="1"/>
          </p:cNvPicPr>
          <p:nvPr/>
        </p:nvPicPr>
        <p:blipFill>
          <a:blip r:embed="rId2"/>
          <a:stretch>
            <a:fillRect/>
          </a:stretch>
        </p:blipFill>
        <p:spPr>
          <a:xfrm>
            <a:off x="4118995" y="2680337"/>
            <a:ext cx="2162393" cy="881226"/>
          </a:xfrm>
          <a:prstGeom prst="rect">
            <a:avLst/>
          </a:prstGeom>
          <a:ln>
            <a:solidFill>
              <a:schemeClr val="bg1"/>
            </a:solidFill>
          </a:ln>
        </p:spPr>
      </p:pic>
      <p:cxnSp>
        <p:nvCxnSpPr>
          <p:cNvPr id="7" name="Straight Arrow Connector 6">
            <a:extLst>
              <a:ext uri="{FF2B5EF4-FFF2-40B4-BE49-F238E27FC236}">
                <a16:creationId xmlns:a16="http://schemas.microsoft.com/office/drawing/2014/main" id="{CA8227C6-956F-45D7-9234-9D11827C5CA2}"/>
              </a:ext>
            </a:extLst>
          </p:cNvPr>
          <p:cNvCxnSpPr/>
          <p:nvPr/>
        </p:nvCxnSpPr>
        <p:spPr>
          <a:xfrm>
            <a:off x="5813571" y="3288484"/>
            <a:ext cx="755009" cy="31039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5781E43E-F635-4774-B75E-64E759D67744}"/>
              </a:ext>
            </a:extLst>
          </p:cNvPr>
          <p:cNvCxnSpPr/>
          <p:nvPr/>
        </p:nvCxnSpPr>
        <p:spPr>
          <a:xfrm>
            <a:off x="5545123" y="3330429"/>
            <a:ext cx="0" cy="47817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1EA3B318-D318-4305-A7B0-8B37339B45DB}"/>
              </a:ext>
            </a:extLst>
          </p:cNvPr>
          <p:cNvSpPr txBox="1"/>
          <p:nvPr/>
        </p:nvSpPr>
        <p:spPr>
          <a:xfrm>
            <a:off x="4848837" y="3749879"/>
            <a:ext cx="2432807" cy="523220"/>
          </a:xfrm>
          <a:prstGeom prst="rect">
            <a:avLst/>
          </a:prstGeom>
          <a:noFill/>
        </p:spPr>
        <p:txBody>
          <a:bodyPr wrap="square" rtlCol="0">
            <a:spAutoFit/>
          </a:bodyPr>
          <a:lstStyle/>
          <a:p>
            <a:r>
              <a:rPr lang="en-US" sz="1400" dirty="0"/>
              <a:t>Estimated regression coefficients</a:t>
            </a:r>
          </a:p>
        </p:txBody>
      </p:sp>
      <p:sp>
        <p:nvSpPr>
          <p:cNvPr id="14" name="TextBox 13">
            <a:extLst>
              <a:ext uri="{FF2B5EF4-FFF2-40B4-BE49-F238E27FC236}">
                <a16:creationId xmlns:a16="http://schemas.microsoft.com/office/drawing/2014/main" id="{3F697B2F-27EF-4BFA-A9B1-2640A5C4802D}"/>
              </a:ext>
            </a:extLst>
          </p:cNvPr>
          <p:cNvSpPr txBox="1"/>
          <p:nvPr/>
        </p:nvSpPr>
        <p:spPr>
          <a:xfrm>
            <a:off x="6553200" y="3340216"/>
            <a:ext cx="2432807" cy="523220"/>
          </a:xfrm>
          <a:prstGeom prst="rect">
            <a:avLst/>
          </a:prstGeom>
          <a:noFill/>
        </p:spPr>
        <p:txBody>
          <a:bodyPr wrap="square" rtlCol="0">
            <a:spAutoFit/>
          </a:bodyPr>
          <a:lstStyle/>
          <a:p>
            <a:r>
              <a:rPr lang="en-US" sz="1400" dirty="0"/>
              <a:t>Dimensionality reducing basis vectors</a:t>
            </a:r>
          </a:p>
        </p:txBody>
      </p:sp>
      <p:cxnSp>
        <p:nvCxnSpPr>
          <p:cNvPr id="15" name="Straight Arrow Connector 14">
            <a:extLst>
              <a:ext uri="{FF2B5EF4-FFF2-40B4-BE49-F238E27FC236}">
                <a16:creationId xmlns:a16="http://schemas.microsoft.com/office/drawing/2014/main" id="{82713ECF-0723-447A-BA39-5993AAB5BF16}"/>
              </a:ext>
            </a:extLst>
          </p:cNvPr>
          <p:cNvCxnSpPr>
            <a:stCxn id="3" idx="1"/>
          </p:cNvCxnSpPr>
          <p:nvPr/>
        </p:nvCxnSpPr>
        <p:spPr>
          <a:xfrm flipH="1">
            <a:off x="3665989" y="3120950"/>
            <a:ext cx="453006" cy="81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2E879EF7-CA3A-4BF7-B830-547506F6043F}"/>
              </a:ext>
            </a:extLst>
          </p:cNvPr>
          <p:cNvSpPr txBox="1"/>
          <p:nvPr/>
        </p:nvSpPr>
        <p:spPr>
          <a:xfrm>
            <a:off x="2743200" y="2979490"/>
            <a:ext cx="1586917" cy="307777"/>
          </a:xfrm>
          <a:prstGeom prst="rect">
            <a:avLst/>
          </a:prstGeom>
          <a:noFill/>
        </p:spPr>
        <p:txBody>
          <a:bodyPr wrap="square" rtlCol="0">
            <a:spAutoFit/>
          </a:bodyPr>
          <a:lstStyle/>
          <a:p>
            <a:r>
              <a:rPr lang="en-US" sz="1400" dirty="0"/>
              <a:t>Sensitivity</a:t>
            </a:r>
          </a:p>
        </p:txBody>
      </p:sp>
      <p:pic>
        <p:nvPicPr>
          <p:cNvPr id="18" name="Picture 17">
            <a:extLst>
              <a:ext uri="{FF2B5EF4-FFF2-40B4-BE49-F238E27FC236}">
                <a16:creationId xmlns:a16="http://schemas.microsoft.com/office/drawing/2014/main" id="{D4AD7270-4F23-42D5-B197-3ABD5D8657D0}"/>
              </a:ext>
            </a:extLst>
          </p:cNvPr>
          <p:cNvPicPr>
            <a:picLocks noChangeAspect="1"/>
          </p:cNvPicPr>
          <p:nvPr/>
        </p:nvPicPr>
        <p:blipFill>
          <a:blip r:embed="rId3"/>
          <a:stretch>
            <a:fillRect/>
          </a:stretch>
        </p:blipFill>
        <p:spPr>
          <a:xfrm>
            <a:off x="394282" y="3813559"/>
            <a:ext cx="4294552" cy="2196497"/>
          </a:xfrm>
          <a:prstGeom prst="rect">
            <a:avLst/>
          </a:prstGeom>
        </p:spPr>
      </p:pic>
      <p:sp>
        <p:nvSpPr>
          <p:cNvPr id="19" name="TextBox 18">
            <a:extLst>
              <a:ext uri="{FF2B5EF4-FFF2-40B4-BE49-F238E27FC236}">
                <a16:creationId xmlns:a16="http://schemas.microsoft.com/office/drawing/2014/main" id="{64D38632-7731-419B-9ADB-2CD7AA2A2D7A}"/>
              </a:ext>
            </a:extLst>
          </p:cNvPr>
          <p:cNvSpPr txBox="1"/>
          <p:nvPr/>
        </p:nvSpPr>
        <p:spPr>
          <a:xfrm>
            <a:off x="444617" y="6027003"/>
            <a:ext cx="4546833" cy="830997"/>
          </a:xfrm>
          <a:prstGeom prst="rect">
            <a:avLst/>
          </a:prstGeom>
          <a:noFill/>
        </p:spPr>
        <p:txBody>
          <a:bodyPr wrap="square" rtlCol="0">
            <a:spAutoFit/>
          </a:bodyPr>
          <a:lstStyle/>
          <a:p>
            <a:r>
              <a:rPr lang="en-US" sz="1200" dirty="0"/>
              <a:t>The sensitivity of each acoustically trained model to frequency regions in the motion spectrum. These sensitivity plots suggest that energy in the 0-5 Hz range is most predictive of a fabric’s area weight and stiffness.</a:t>
            </a:r>
          </a:p>
        </p:txBody>
      </p:sp>
      <p:sp>
        <p:nvSpPr>
          <p:cNvPr id="20" name="TextBox 19">
            <a:extLst>
              <a:ext uri="{FF2B5EF4-FFF2-40B4-BE49-F238E27FC236}">
                <a16:creationId xmlns:a16="http://schemas.microsoft.com/office/drawing/2014/main" id="{002F0DF8-39A1-4D69-A202-D405130150DA}"/>
              </a:ext>
            </a:extLst>
          </p:cNvPr>
          <p:cNvSpPr txBox="1"/>
          <p:nvPr/>
        </p:nvSpPr>
        <p:spPr>
          <a:xfrm>
            <a:off x="6375633" y="5905850"/>
            <a:ext cx="4462943" cy="830997"/>
          </a:xfrm>
          <a:prstGeom prst="rect">
            <a:avLst/>
          </a:prstGeom>
          <a:noFill/>
        </p:spPr>
        <p:txBody>
          <a:bodyPr wrap="square" rtlCol="0">
            <a:spAutoFit/>
          </a:bodyPr>
          <a:lstStyle/>
          <a:p>
            <a:r>
              <a:rPr lang="en-US" sz="1200" dirty="0"/>
              <a:t>By visualizing recovered mode shapes at these frequencies, we see they contain the dominant vibration modes of our fabrics.</a:t>
            </a:r>
          </a:p>
          <a:p>
            <a:r>
              <a:rPr lang="en-US" sz="1200" dirty="0"/>
              <a:t>Models use the same relationship between resonant frequencies and material properties predicted by modal analysis</a:t>
            </a:r>
          </a:p>
        </p:txBody>
      </p:sp>
      <p:pic>
        <p:nvPicPr>
          <p:cNvPr id="21" name="Picture 20">
            <a:extLst>
              <a:ext uri="{FF2B5EF4-FFF2-40B4-BE49-F238E27FC236}">
                <a16:creationId xmlns:a16="http://schemas.microsoft.com/office/drawing/2014/main" id="{E74614B2-946D-41AD-87E1-86BE1C15D3C5}"/>
              </a:ext>
            </a:extLst>
          </p:cNvPr>
          <p:cNvPicPr>
            <a:picLocks noChangeAspect="1"/>
          </p:cNvPicPr>
          <p:nvPr/>
        </p:nvPicPr>
        <p:blipFill>
          <a:blip r:embed="rId4"/>
          <a:stretch>
            <a:fillRect/>
          </a:stretch>
        </p:blipFill>
        <p:spPr>
          <a:xfrm>
            <a:off x="6283355" y="4304860"/>
            <a:ext cx="5639105" cy="1419315"/>
          </a:xfrm>
          <a:prstGeom prst="rect">
            <a:avLst/>
          </a:prstGeom>
        </p:spPr>
      </p:pic>
    </p:spTree>
    <p:extLst>
      <p:ext uri="{BB962C8B-B14F-4D97-AF65-F5344CB8AC3E}">
        <p14:creationId xmlns:p14="http://schemas.microsoft.com/office/powerpoint/2010/main" val="23108546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854075"/>
          </a:xfrm>
        </p:spPr>
        <p:txBody>
          <a:bodyPr/>
          <a:lstStyle/>
          <a:p>
            <a:r>
              <a:rPr lang="en-US" altLang="ko-KR" b="1" dirty="0">
                <a:solidFill>
                  <a:srgbClr val="A5285F"/>
                </a:solidFill>
              </a:rPr>
              <a:t>Visual Vibrometry</a:t>
            </a:r>
            <a:endParaRPr lang="en-US" b="1" dirty="0">
              <a:solidFill>
                <a:srgbClr val="A5285F"/>
              </a:solidFill>
            </a:endParaRPr>
          </a:p>
        </p:txBody>
      </p:sp>
      <p:sp>
        <p:nvSpPr>
          <p:cNvPr id="8" name="Title 1"/>
          <p:cNvSpPr txBox="1">
            <a:spLocks/>
          </p:cNvSpPr>
          <p:nvPr/>
        </p:nvSpPr>
        <p:spPr>
          <a:xfrm>
            <a:off x="0" y="1219201"/>
            <a:ext cx="12192000" cy="142671"/>
          </a:xfrm>
          <a:prstGeom prst="rect">
            <a:avLst/>
          </a:prstGeom>
          <a:solidFill>
            <a:srgbClr val="A5285F"/>
          </a:solidFill>
        </p:spPr>
        <p:txBody>
          <a:bodyPr vert="horz" lIns="91440" tIns="45720" rIns="91440" bIns="45720" rtlCol="0" anchor="ctr">
            <a:normAutofit fontScale="2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solidFill>
                  <a:schemeClr val="bg1"/>
                </a:solidFill>
                <a:effectLst>
                  <a:outerShdw blurRad="38100" dist="38100" dir="2700000" algn="tl">
                    <a:srgbClr val="000000">
                      <a:alpha val="43137"/>
                    </a:srgbClr>
                  </a:outerShdw>
                </a:effectLst>
              </a:rPr>
              <a:t>Intelligent Media Lab @ POSTECH   </a:t>
            </a:r>
          </a:p>
        </p:txBody>
      </p:sp>
      <p:sp>
        <p:nvSpPr>
          <p:cNvPr id="3" name="TextBox 2">
            <a:extLst>
              <a:ext uri="{FF2B5EF4-FFF2-40B4-BE49-F238E27FC236}">
                <a16:creationId xmlns:a16="http://schemas.microsoft.com/office/drawing/2014/main" id="{936E85BD-F9AC-4414-9952-3BA20E412FBA}"/>
              </a:ext>
            </a:extLst>
          </p:cNvPr>
          <p:cNvSpPr txBox="1"/>
          <p:nvPr/>
        </p:nvSpPr>
        <p:spPr>
          <a:xfrm>
            <a:off x="684569" y="1333061"/>
            <a:ext cx="2957052" cy="461665"/>
          </a:xfrm>
          <a:prstGeom prst="rect">
            <a:avLst/>
          </a:prstGeom>
          <a:noFill/>
        </p:spPr>
        <p:txBody>
          <a:bodyPr wrap="square" rtlCol="0">
            <a:spAutoFit/>
          </a:bodyPr>
          <a:lstStyle/>
          <a:p>
            <a:r>
              <a:rPr lang="en-US" sz="2400" b="1" u="sng" dirty="0"/>
              <a:t>Approach</a:t>
            </a:r>
          </a:p>
        </p:txBody>
      </p:sp>
      <p:sp>
        <p:nvSpPr>
          <p:cNvPr id="7" name="TextBox 6">
            <a:extLst>
              <a:ext uri="{FF2B5EF4-FFF2-40B4-BE49-F238E27FC236}">
                <a16:creationId xmlns:a16="http://schemas.microsoft.com/office/drawing/2014/main" id="{4DBD84FE-CD30-4BE5-BC56-ACD1E245C092}"/>
              </a:ext>
            </a:extLst>
          </p:cNvPr>
          <p:cNvSpPr txBox="1"/>
          <p:nvPr/>
        </p:nvSpPr>
        <p:spPr>
          <a:xfrm>
            <a:off x="540774" y="1704359"/>
            <a:ext cx="10966657" cy="2246769"/>
          </a:xfrm>
          <a:prstGeom prst="rect">
            <a:avLst/>
          </a:prstGeom>
          <a:noFill/>
        </p:spPr>
        <p:txBody>
          <a:bodyPr wrap="square" rtlCol="0">
            <a:spAutoFit/>
          </a:bodyPr>
          <a:lstStyle/>
          <a:p>
            <a:pPr marL="285750" indent="-285750" algn="just">
              <a:buFont typeface="Wingdings" panose="05000000000000000000" pitchFamily="2" charset="2"/>
              <a:buChar char="q"/>
            </a:pPr>
            <a:r>
              <a:rPr lang="en-US" sz="2000" dirty="0"/>
              <a:t>Presents a technique to estimate material properties for objects with fixed or known geometry from small motions in video.</a:t>
            </a:r>
          </a:p>
          <a:p>
            <a:pPr marL="285750" indent="-285750" algn="just">
              <a:buFont typeface="Wingdings" panose="05000000000000000000" pitchFamily="2" charset="2"/>
              <a:buChar char="q"/>
            </a:pPr>
            <a:r>
              <a:rPr lang="en-US" sz="2000" dirty="0"/>
              <a:t>Solid objects tend to vibrate at a set of preferred frequencies.</a:t>
            </a:r>
          </a:p>
          <a:p>
            <a:pPr marL="285750" indent="-285750" algn="just">
              <a:buFont typeface="Wingdings" panose="05000000000000000000" pitchFamily="2" charset="2"/>
              <a:buChar char="q"/>
            </a:pPr>
            <a:r>
              <a:rPr lang="en-US" sz="2000" dirty="0"/>
              <a:t>These vibrations occur at frequencies outside the range of human visual perception.</a:t>
            </a:r>
          </a:p>
          <a:p>
            <a:pPr marL="285750" indent="-285750" algn="just">
              <a:buFont typeface="Wingdings" panose="05000000000000000000" pitchFamily="2" charset="2"/>
              <a:buChar char="q"/>
            </a:pPr>
            <a:r>
              <a:rPr lang="en-US" sz="2000" dirty="0"/>
              <a:t>These vibrations can be recovered from video, even for motion smaller than 1 pixel. </a:t>
            </a:r>
          </a:p>
          <a:p>
            <a:pPr marL="285750" indent="-285750" algn="just">
              <a:buFont typeface="Wingdings" panose="05000000000000000000" pitchFamily="2" charset="2"/>
              <a:buChar char="q"/>
            </a:pPr>
            <a:endParaRPr lang="en-US" sz="2000" dirty="0"/>
          </a:p>
          <a:p>
            <a:pPr marL="285750" indent="-285750" algn="just">
              <a:buFont typeface="Wingdings" panose="05000000000000000000" pitchFamily="2" charset="2"/>
              <a:buChar char="q"/>
            </a:pPr>
            <a:endParaRPr lang="en-US" sz="2000" dirty="0"/>
          </a:p>
        </p:txBody>
      </p:sp>
    </p:spTree>
    <p:extLst>
      <p:ext uri="{BB962C8B-B14F-4D97-AF65-F5344CB8AC3E}">
        <p14:creationId xmlns:p14="http://schemas.microsoft.com/office/powerpoint/2010/main" val="40163211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4283" y="365125"/>
            <a:ext cx="10959517" cy="854075"/>
          </a:xfrm>
        </p:spPr>
        <p:txBody>
          <a:bodyPr>
            <a:noAutofit/>
          </a:bodyPr>
          <a:lstStyle/>
          <a:p>
            <a:r>
              <a:rPr lang="en-US" sz="3600" b="1" dirty="0">
                <a:solidFill>
                  <a:srgbClr val="A5285F"/>
                </a:solidFill>
              </a:rPr>
              <a:t>What we learnt</a:t>
            </a:r>
          </a:p>
        </p:txBody>
      </p:sp>
      <p:sp>
        <p:nvSpPr>
          <p:cNvPr id="8" name="Title 1"/>
          <p:cNvSpPr txBox="1">
            <a:spLocks/>
          </p:cNvSpPr>
          <p:nvPr/>
        </p:nvSpPr>
        <p:spPr>
          <a:xfrm>
            <a:off x="0" y="1219201"/>
            <a:ext cx="12192000" cy="142671"/>
          </a:xfrm>
          <a:prstGeom prst="rect">
            <a:avLst/>
          </a:prstGeom>
          <a:solidFill>
            <a:srgbClr val="A5285F"/>
          </a:solidFill>
        </p:spPr>
        <p:txBody>
          <a:bodyPr vert="horz" lIns="91440" tIns="45720" rIns="91440" bIns="45720" rtlCol="0" anchor="ctr">
            <a:normAutofit fontScale="2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solidFill>
                  <a:schemeClr val="bg1"/>
                </a:solidFill>
                <a:effectLst>
                  <a:outerShdw blurRad="38100" dist="38100" dir="2700000" algn="tl">
                    <a:srgbClr val="000000">
                      <a:alpha val="43137"/>
                    </a:srgbClr>
                  </a:outerShdw>
                </a:effectLst>
              </a:rPr>
              <a:t>Intelligent Media Lab @ POSTECH   </a:t>
            </a:r>
          </a:p>
        </p:txBody>
      </p:sp>
      <p:sp>
        <p:nvSpPr>
          <p:cNvPr id="16" name="TextBox 15"/>
          <p:cNvSpPr txBox="1"/>
          <p:nvPr/>
        </p:nvSpPr>
        <p:spPr>
          <a:xfrm>
            <a:off x="193325" y="1845261"/>
            <a:ext cx="11755394" cy="1908215"/>
          </a:xfrm>
          <a:prstGeom prst="rect">
            <a:avLst/>
          </a:prstGeom>
          <a:noFill/>
        </p:spPr>
        <p:txBody>
          <a:bodyPr wrap="square" rtlCol="0">
            <a:spAutoFit/>
          </a:bodyPr>
          <a:lstStyle/>
          <a:p>
            <a:pPr marL="342900" indent="-342900" algn="just">
              <a:spcBef>
                <a:spcPts val="600"/>
              </a:spcBef>
              <a:buFont typeface="Wingdings" panose="05000000000000000000" pitchFamily="2" charset="2"/>
              <a:buChar char="q"/>
            </a:pPr>
            <a:r>
              <a:rPr lang="en-US" dirty="0"/>
              <a:t>The rod experiments demonstrate how the technique can be used as a low cost alternative to laser vibrometers in settings that are typical for testing manufactured parts (aircraft, automobiles).</a:t>
            </a:r>
          </a:p>
          <a:p>
            <a:pPr marL="342900" indent="-342900" algn="just">
              <a:spcBef>
                <a:spcPts val="600"/>
              </a:spcBef>
              <a:buFont typeface="Wingdings" panose="05000000000000000000" pitchFamily="2" charset="2"/>
              <a:buChar char="q"/>
            </a:pPr>
            <a:r>
              <a:rPr lang="en-US" dirty="0"/>
              <a:t>Results on fabrics demonstrate that the relationship between motion spectra and material properties can be learned, and suggests that traditional vibration analysis may be extended to applications where geometry is unknown and only loosely controlled. </a:t>
            </a:r>
          </a:p>
          <a:p>
            <a:pPr marL="342900" indent="-342900" algn="just">
              <a:spcBef>
                <a:spcPts val="600"/>
              </a:spcBef>
              <a:buFont typeface="Wingdings" panose="05000000000000000000" pitchFamily="2" charset="2"/>
              <a:buChar char="q"/>
            </a:pPr>
            <a:r>
              <a:rPr lang="en-US" dirty="0"/>
              <a:t>Results suggest that the motion spectra we extract from video can be powerful features for scene understanding.</a:t>
            </a:r>
          </a:p>
        </p:txBody>
      </p:sp>
    </p:spTree>
    <p:extLst>
      <p:ext uri="{BB962C8B-B14F-4D97-AF65-F5344CB8AC3E}">
        <p14:creationId xmlns:p14="http://schemas.microsoft.com/office/powerpoint/2010/main" val="4410004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b="1" u="sng" dirty="0">
                <a:solidFill>
                  <a:schemeClr val="accent1">
                    <a:lumMod val="50000"/>
                  </a:schemeClr>
                </a:solidFill>
              </a:rPr>
              <a:t>PART ONE</a:t>
            </a:r>
            <a:br>
              <a:rPr lang="en-US" b="1" dirty="0">
                <a:solidFill>
                  <a:schemeClr val="accent1">
                    <a:lumMod val="50000"/>
                  </a:schemeClr>
                </a:solidFill>
              </a:rPr>
            </a:br>
            <a:r>
              <a:rPr lang="en-US" b="1" dirty="0">
                <a:solidFill>
                  <a:schemeClr val="accent1">
                    <a:lumMod val="50000"/>
                  </a:schemeClr>
                </a:solidFill>
              </a:rPr>
              <a:t>Deep Convolutional Neural Network for Visual Microphone/ Visual Vibrometry</a:t>
            </a:r>
          </a:p>
        </p:txBody>
      </p:sp>
      <p:sp>
        <p:nvSpPr>
          <p:cNvPr id="3" name="Subtitle 2"/>
          <p:cNvSpPr>
            <a:spLocks noGrp="1"/>
          </p:cNvSpPr>
          <p:nvPr>
            <p:ph type="subTitle" idx="1"/>
          </p:nvPr>
        </p:nvSpPr>
        <p:spPr>
          <a:xfrm>
            <a:off x="1524000" y="3602037"/>
            <a:ext cx="9144000" cy="2986331"/>
          </a:xfrm>
        </p:spPr>
        <p:txBody>
          <a:bodyPr>
            <a:normAutofit/>
          </a:bodyPr>
          <a:lstStyle/>
          <a:p>
            <a:endParaRPr lang="en-US" dirty="0">
              <a:solidFill>
                <a:schemeClr val="bg1">
                  <a:lumMod val="95000"/>
                </a:schemeClr>
              </a:solidFill>
            </a:endParaRPr>
          </a:p>
          <a:p>
            <a:endParaRPr lang="en-US" dirty="0">
              <a:solidFill>
                <a:schemeClr val="bg1">
                  <a:lumMod val="95000"/>
                </a:schemeClr>
              </a:solidFill>
            </a:endParaRPr>
          </a:p>
          <a:p>
            <a:endParaRPr lang="en-US" dirty="0">
              <a:solidFill>
                <a:schemeClr val="bg1">
                  <a:lumMod val="95000"/>
                </a:schemeClr>
              </a:solidFill>
            </a:endParaRPr>
          </a:p>
          <a:p>
            <a:r>
              <a:rPr lang="en-US" sz="1600" dirty="0">
                <a:solidFill>
                  <a:schemeClr val="accent1">
                    <a:lumMod val="50000"/>
                  </a:schemeClr>
                </a:solidFill>
              </a:rPr>
              <a:t>Credits: </a:t>
            </a:r>
            <a:r>
              <a:rPr lang="en-US" sz="1600" dirty="0" err="1">
                <a:solidFill>
                  <a:schemeClr val="accent1">
                    <a:lumMod val="50000"/>
                  </a:schemeClr>
                </a:solidFill>
              </a:rPr>
              <a:t>Juhyun</a:t>
            </a:r>
            <a:r>
              <a:rPr lang="en-US" sz="1600" dirty="0">
                <a:solidFill>
                  <a:schemeClr val="accent1">
                    <a:lumMod val="50000"/>
                  </a:schemeClr>
                </a:solidFill>
              </a:rPr>
              <a:t> </a:t>
            </a:r>
            <a:r>
              <a:rPr lang="en-US" sz="1600" dirty="0" err="1">
                <a:solidFill>
                  <a:schemeClr val="accent1">
                    <a:lumMod val="50000"/>
                  </a:schemeClr>
                </a:solidFill>
              </a:rPr>
              <a:t>Ahn</a:t>
            </a:r>
            <a:r>
              <a:rPr lang="en-US" sz="1600" dirty="0">
                <a:solidFill>
                  <a:schemeClr val="accent1">
                    <a:lumMod val="50000"/>
                  </a:schemeClr>
                </a:solidFill>
              </a:rPr>
              <a:t>, </a:t>
            </a:r>
            <a:r>
              <a:rPr lang="en-US" sz="1600" dirty="0" err="1">
                <a:solidFill>
                  <a:schemeClr val="accent1">
                    <a:lumMod val="50000"/>
                  </a:schemeClr>
                </a:solidFill>
              </a:rPr>
              <a:t>Postech</a:t>
            </a:r>
            <a:r>
              <a:rPr lang="en-US" sz="1600" dirty="0">
                <a:solidFill>
                  <a:schemeClr val="accent1">
                    <a:lumMod val="50000"/>
                  </a:schemeClr>
                </a:solidFill>
              </a:rPr>
              <a:t>- Visual Microphone</a:t>
            </a:r>
          </a:p>
          <a:p>
            <a:r>
              <a:rPr lang="en-US" sz="1600" dirty="0">
                <a:solidFill>
                  <a:schemeClr val="accent1">
                    <a:lumMod val="50000"/>
                  </a:schemeClr>
                </a:solidFill>
              </a:rPr>
              <a:t>Deblina Bhattacharjee - Visual Vibrometry</a:t>
            </a:r>
          </a:p>
          <a:p>
            <a:endParaRPr lang="en-US" sz="1600" dirty="0">
              <a:solidFill>
                <a:schemeClr val="bg1">
                  <a:lumMod val="95000"/>
                </a:schemeClr>
              </a:solidFill>
            </a:endParaRPr>
          </a:p>
          <a:p>
            <a:endParaRPr lang="en-US" sz="1600" dirty="0">
              <a:solidFill>
                <a:schemeClr val="bg1">
                  <a:lumMod val="95000"/>
                </a:schemeClr>
              </a:solidFill>
            </a:endParaRPr>
          </a:p>
          <a:p>
            <a:endParaRPr lang="en-US" sz="1600" dirty="0">
              <a:solidFill>
                <a:schemeClr val="bg1">
                  <a:lumMod val="95000"/>
                </a:schemeClr>
              </a:solidFill>
            </a:endParaRPr>
          </a:p>
          <a:p>
            <a:endParaRPr lang="en-US" sz="1600" dirty="0">
              <a:solidFill>
                <a:schemeClr val="bg1">
                  <a:lumMod val="95000"/>
                </a:schemeClr>
              </a:solidFill>
            </a:endParaRPr>
          </a:p>
        </p:txBody>
      </p:sp>
    </p:spTree>
    <p:extLst>
      <p:ext uri="{BB962C8B-B14F-4D97-AF65-F5344CB8AC3E}">
        <p14:creationId xmlns:p14="http://schemas.microsoft.com/office/powerpoint/2010/main" val="20370488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854075"/>
          </a:xfrm>
        </p:spPr>
        <p:txBody>
          <a:bodyPr/>
          <a:lstStyle/>
          <a:p>
            <a:r>
              <a:rPr lang="en-US" b="1" dirty="0">
                <a:solidFill>
                  <a:srgbClr val="A5285F"/>
                </a:solidFill>
              </a:rPr>
              <a:t>Visual Microphone</a:t>
            </a:r>
          </a:p>
        </p:txBody>
      </p:sp>
      <p:sp>
        <p:nvSpPr>
          <p:cNvPr id="8" name="Title 1"/>
          <p:cNvSpPr txBox="1">
            <a:spLocks/>
          </p:cNvSpPr>
          <p:nvPr/>
        </p:nvSpPr>
        <p:spPr>
          <a:xfrm>
            <a:off x="0" y="1219201"/>
            <a:ext cx="12192000" cy="142671"/>
          </a:xfrm>
          <a:prstGeom prst="rect">
            <a:avLst/>
          </a:prstGeom>
          <a:solidFill>
            <a:srgbClr val="A5285F"/>
          </a:solidFill>
        </p:spPr>
        <p:txBody>
          <a:bodyPr vert="horz" lIns="91440" tIns="45720" rIns="91440" bIns="45720" rtlCol="0" anchor="ctr">
            <a:normAutofit fontScale="2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b="1" dirty="0">
              <a:solidFill>
                <a:schemeClr val="bg1"/>
              </a:solidFill>
              <a:effectLst>
                <a:outerShdw blurRad="38100" dist="38100" dir="2700000" algn="tl">
                  <a:srgbClr val="000000">
                    <a:alpha val="43137"/>
                  </a:srgbClr>
                </a:outerShdw>
              </a:effectLst>
            </a:endParaRPr>
          </a:p>
        </p:txBody>
      </p:sp>
      <p:sp>
        <p:nvSpPr>
          <p:cNvPr id="9" name="TextBox 8"/>
          <p:cNvSpPr txBox="1"/>
          <p:nvPr/>
        </p:nvSpPr>
        <p:spPr>
          <a:xfrm>
            <a:off x="308917" y="1509339"/>
            <a:ext cx="11755394" cy="461665"/>
          </a:xfrm>
          <a:prstGeom prst="rect">
            <a:avLst/>
          </a:prstGeom>
          <a:noFill/>
        </p:spPr>
        <p:txBody>
          <a:bodyPr wrap="square" rtlCol="0">
            <a:spAutoFit/>
          </a:bodyPr>
          <a:lstStyle/>
          <a:p>
            <a:r>
              <a:rPr lang="en-US" sz="2400" dirty="0"/>
              <a:t>Let:</a:t>
            </a:r>
            <a:endParaRPr lang="en-US" sz="2400" b="1" dirty="0"/>
          </a:p>
        </p:txBody>
      </p:sp>
      <mc:AlternateContent xmlns:mc="http://schemas.openxmlformats.org/markup-compatibility/2006" xmlns:a14="http://schemas.microsoft.com/office/drawing/2010/main">
        <mc:Choice Requires="a14">
          <p:sp>
            <p:nvSpPr>
              <p:cNvPr id="10" name="TextBox 9"/>
              <p:cNvSpPr txBox="1"/>
              <p:nvPr/>
            </p:nvSpPr>
            <p:spPr>
              <a:xfrm>
                <a:off x="308917" y="1878817"/>
                <a:ext cx="11755394" cy="49084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𝐴</m:t>
                      </m:r>
                      <m:sSub>
                        <m:sSubPr>
                          <m:ctrlPr>
                            <a:rPr lang="en-US" sz="2400" i="1">
                              <a:latin typeface="Cambria Math" panose="02040503050406030204" pitchFamily="18" charset="0"/>
                            </a:rPr>
                          </m:ctrlPr>
                        </m:sSubPr>
                        <m:e>
                          <m:d>
                            <m:dPr>
                              <m:ctrlPr>
                                <a:rPr lang="en-US" sz="2400" i="1">
                                  <a:latin typeface="Cambria Math" panose="02040503050406030204" pitchFamily="18" charset="0"/>
                                </a:rPr>
                              </m:ctrlPr>
                            </m:dPr>
                            <m:e>
                              <m:r>
                                <a:rPr lang="en-US" sz="2400" i="1">
                                  <a:latin typeface="Cambria Math" panose="02040503050406030204" pitchFamily="18" charset="0"/>
                                </a:rPr>
                                <m:t>𝑡</m:t>
                              </m:r>
                            </m:e>
                          </m:d>
                        </m:e>
                        <m:sub>
                          <m:r>
                            <a:rPr lang="en-US" sz="2400" i="1">
                              <a:latin typeface="Cambria Math" panose="02040503050406030204" pitchFamily="18" charset="0"/>
                            </a:rPr>
                            <m:t>𝑥</m:t>
                          </m:r>
                          <m:r>
                            <a:rPr lang="en-US" sz="2400" i="1">
                              <a:latin typeface="Cambria Math" panose="02040503050406030204" pitchFamily="18" charset="0"/>
                            </a:rPr>
                            <m:t>,</m:t>
                          </m:r>
                          <m:r>
                            <a:rPr lang="en-US" sz="2400" i="1">
                              <a:latin typeface="Cambria Math" panose="02040503050406030204" pitchFamily="18" charset="0"/>
                            </a:rPr>
                            <m:t>𝑦</m:t>
                          </m:r>
                          <m:r>
                            <a:rPr lang="en-US" sz="2400" i="1">
                              <a:latin typeface="Cambria Math" panose="02040503050406030204" pitchFamily="18" charset="0"/>
                            </a:rPr>
                            <m:t>,</m:t>
                          </m:r>
                          <m:r>
                            <a:rPr lang="en-US" sz="2400" i="1">
                              <a:latin typeface="Cambria Math" panose="02040503050406030204" pitchFamily="18" charset="0"/>
                            </a:rPr>
                            <m:t>𝜔</m:t>
                          </m:r>
                          <m:r>
                            <a:rPr lang="en-US" sz="2400" i="1">
                              <a:latin typeface="Cambria Math" panose="02040503050406030204" pitchFamily="18" charset="0"/>
                            </a:rPr>
                            <m:t>,</m:t>
                          </m:r>
                          <m:r>
                            <a:rPr lang="en-US" sz="2400" i="1">
                              <a:latin typeface="Cambria Math" panose="02040503050406030204" pitchFamily="18" charset="0"/>
                            </a:rPr>
                            <m:t>𝜃</m:t>
                          </m:r>
                        </m:sub>
                      </m:sSub>
                    </m:oMath>
                  </m:oMathPara>
                </a14:m>
                <a:endParaRPr lang="en-US" sz="2400" dirty="0"/>
              </a:p>
            </p:txBody>
          </p:sp>
        </mc:Choice>
        <mc:Fallback xmlns="">
          <p:sp>
            <p:nvSpPr>
              <p:cNvPr id="10" name="TextBox 9"/>
              <p:cNvSpPr txBox="1">
                <a:spLocks noRot="1" noChangeAspect="1" noMove="1" noResize="1" noEditPoints="1" noAdjustHandles="1" noChangeArrowheads="1" noChangeShapeType="1" noTextEdit="1"/>
              </p:cNvSpPr>
              <p:nvPr/>
            </p:nvSpPr>
            <p:spPr>
              <a:xfrm>
                <a:off x="308917" y="1878817"/>
                <a:ext cx="11755394" cy="490840"/>
              </a:xfrm>
              <a:prstGeom prst="rect">
                <a:avLst/>
              </a:prstGeom>
              <a:blipFill rotWithShape="0">
                <a:blip r:embed="rId2"/>
                <a:stretch>
                  <a:fillRect b="-617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p:cNvSpPr txBox="1"/>
              <p:nvPr/>
            </p:nvSpPr>
            <p:spPr>
              <a:xfrm>
                <a:off x="308917" y="2369657"/>
                <a:ext cx="11755394" cy="49084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𝛿</m:t>
                          </m:r>
                          <m:d>
                            <m:dPr>
                              <m:ctrlPr>
                                <a:rPr lang="en-US" sz="2400" i="1">
                                  <a:latin typeface="Cambria Math" panose="02040503050406030204" pitchFamily="18" charset="0"/>
                                </a:rPr>
                              </m:ctrlPr>
                            </m:dPr>
                            <m:e>
                              <m:r>
                                <a:rPr lang="en-US" sz="2400" i="1">
                                  <a:latin typeface="Cambria Math" panose="02040503050406030204" pitchFamily="18" charset="0"/>
                                </a:rPr>
                                <m:t>𝑡</m:t>
                              </m:r>
                            </m:e>
                          </m:d>
                        </m:e>
                        <m:sub>
                          <m:r>
                            <a:rPr lang="en-US" sz="2400" i="1">
                              <a:latin typeface="Cambria Math" panose="02040503050406030204" pitchFamily="18" charset="0"/>
                            </a:rPr>
                            <m:t>𝑥</m:t>
                          </m:r>
                          <m:r>
                            <a:rPr lang="en-US" sz="2400" i="1">
                              <a:latin typeface="Cambria Math" panose="02040503050406030204" pitchFamily="18" charset="0"/>
                            </a:rPr>
                            <m:t>,</m:t>
                          </m:r>
                          <m:r>
                            <a:rPr lang="en-US" sz="2400" i="1">
                              <a:latin typeface="Cambria Math" panose="02040503050406030204" pitchFamily="18" charset="0"/>
                            </a:rPr>
                            <m:t>𝑦</m:t>
                          </m:r>
                          <m:r>
                            <a:rPr lang="en-US" sz="2400" i="1">
                              <a:latin typeface="Cambria Math" panose="02040503050406030204" pitchFamily="18" charset="0"/>
                            </a:rPr>
                            <m:t>,</m:t>
                          </m:r>
                          <m:r>
                            <a:rPr lang="en-US" sz="2400" i="1">
                              <a:latin typeface="Cambria Math" panose="02040503050406030204" pitchFamily="18" charset="0"/>
                            </a:rPr>
                            <m:t>𝜔</m:t>
                          </m:r>
                          <m:r>
                            <a:rPr lang="en-US" sz="2400" i="1">
                              <a:latin typeface="Cambria Math" panose="02040503050406030204" pitchFamily="18" charset="0"/>
                            </a:rPr>
                            <m:t>,</m:t>
                          </m:r>
                          <m:r>
                            <a:rPr lang="en-US" sz="2400" i="1">
                              <a:latin typeface="Cambria Math" panose="02040503050406030204" pitchFamily="18" charset="0"/>
                            </a:rPr>
                            <m:t>𝜃</m:t>
                          </m:r>
                        </m:sub>
                      </m:sSub>
                    </m:oMath>
                  </m:oMathPara>
                </a14:m>
                <a:endParaRPr lang="en-US" sz="2400" dirty="0"/>
              </a:p>
            </p:txBody>
          </p:sp>
        </mc:Choice>
        <mc:Fallback xmlns="">
          <p:sp>
            <p:nvSpPr>
              <p:cNvPr id="11" name="TextBox 10"/>
              <p:cNvSpPr txBox="1">
                <a:spLocks noRot="1" noChangeAspect="1" noMove="1" noResize="1" noEditPoints="1" noAdjustHandles="1" noChangeArrowheads="1" noChangeShapeType="1" noTextEdit="1"/>
              </p:cNvSpPr>
              <p:nvPr/>
            </p:nvSpPr>
            <p:spPr>
              <a:xfrm>
                <a:off x="308917" y="2369657"/>
                <a:ext cx="11755394" cy="490840"/>
              </a:xfrm>
              <a:prstGeom prst="rect">
                <a:avLst/>
              </a:prstGeom>
              <a:blipFill rotWithShape="0">
                <a:blip r:embed="rId3"/>
                <a:stretch>
                  <a:fillRect b="-625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6" name="TextBox 15"/>
              <p:cNvSpPr txBox="1"/>
              <p:nvPr/>
            </p:nvSpPr>
            <p:spPr>
              <a:xfrm>
                <a:off x="308917" y="2872948"/>
                <a:ext cx="11755394" cy="49084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p>
                        <m:sSupPr>
                          <m:ctrlPr>
                            <a:rPr lang="en-US" sz="2400" i="1">
                              <a:latin typeface="Cambria Math" panose="02040503050406030204" pitchFamily="18" charset="0"/>
                            </a:rPr>
                          </m:ctrlPr>
                        </m:sSupPr>
                        <m:e>
                          <m:r>
                            <a:rPr lang="en-US" sz="2400" i="1">
                              <a:latin typeface="Cambria Math" panose="02040503050406030204" pitchFamily="18" charset="0"/>
                            </a:rPr>
                            <m:t>𝛿</m:t>
                          </m:r>
                        </m:e>
                        <m:sup>
                          <m:r>
                            <a:rPr lang="en-US" sz="2400" i="1">
                              <a:latin typeface="Cambria Math" panose="02040503050406030204" pitchFamily="18" charset="0"/>
                            </a:rPr>
                            <m:t>′</m:t>
                          </m:r>
                        </m:sup>
                      </m:sSup>
                      <m:sSub>
                        <m:sSubPr>
                          <m:ctrlPr>
                            <a:rPr lang="en-US" sz="2400" i="1">
                              <a:latin typeface="Cambria Math" panose="02040503050406030204" pitchFamily="18" charset="0"/>
                            </a:rPr>
                          </m:ctrlPr>
                        </m:sSubPr>
                        <m:e>
                          <m:d>
                            <m:dPr>
                              <m:ctrlPr>
                                <a:rPr lang="en-US" sz="2400" i="1">
                                  <a:latin typeface="Cambria Math" panose="02040503050406030204" pitchFamily="18" charset="0"/>
                                </a:rPr>
                              </m:ctrlPr>
                            </m:dPr>
                            <m:e>
                              <m:r>
                                <a:rPr lang="en-US" sz="2400" i="1">
                                  <a:latin typeface="Cambria Math" panose="02040503050406030204" pitchFamily="18" charset="0"/>
                                </a:rPr>
                                <m:t>𝑡</m:t>
                              </m:r>
                            </m:e>
                          </m:d>
                        </m:e>
                        <m:sub>
                          <m:r>
                            <a:rPr lang="en-US" sz="2400" i="1">
                              <a:latin typeface="Cambria Math" panose="02040503050406030204" pitchFamily="18" charset="0"/>
                            </a:rPr>
                            <m:t>𝑥</m:t>
                          </m:r>
                          <m:r>
                            <a:rPr lang="en-US" sz="2400" i="1">
                              <a:latin typeface="Cambria Math" panose="02040503050406030204" pitchFamily="18" charset="0"/>
                            </a:rPr>
                            <m:t>,</m:t>
                          </m:r>
                          <m:r>
                            <a:rPr lang="en-US" sz="2400" i="1">
                              <a:latin typeface="Cambria Math" panose="02040503050406030204" pitchFamily="18" charset="0"/>
                            </a:rPr>
                            <m:t>𝑦</m:t>
                          </m:r>
                          <m:r>
                            <a:rPr lang="en-US" sz="2400" i="1">
                              <a:latin typeface="Cambria Math" panose="02040503050406030204" pitchFamily="18" charset="0"/>
                            </a:rPr>
                            <m:t>,</m:t>
                          </m:r>
                          <m:r>
                            <a:rPr lang="en-US" sz="2400" i="1">
                              <a:latin typeface="Cambria Math" panose="02040503050406030204" pitchFamily="18" charset="0"/>
                            </a:rPr>
                            <m:t>𝜔</m:t>
                          </m:r>
                          <m:r>
                            <a:rPr lang="en-US" sz="2400" i="1">
                              <a:latin typeface="Cambria Math" panose="02040503050406030204" pitchFamily="18" charset="0"/>
                            </a:rPr>
                            <m:t>,</m:t>
                          </m:r>
                          <m:r>
                            <a:rPr lang="en-US" sz="2400" i="1">
                              <a:latin typeface="Cambria Math" panose="02040503050406030204" pitchFamily="18" charset="0"/>
                            </a:rPr>
                            <m:t>𝜃</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𝛿</m:t>
                          </m:r>
                          <m:d>
                            <m:dPr>
                              <m:ctrlPr>
                                <a:rPr lang="en-US" sz="2400" i="1">
                                  <a:latin typeface="Cambria Math" panose="02040503050406030204" pitchFamily="18" charset="0"/>
                                </a:rPr>
                              </m:ctrlPr>
                            </m:dPr>
                            <m:e>
                              <m:r>
                                <a:rPr lang="en-US" sz="2400" i="1">
                                  <a:latin typeface="Cambria Math" panose="02040503050406030204" pitchFamily="18" charset="0"/>
                                </a:rPr>
                                <m:t>1</m:t>
                              </m:r>
                            </m:e>
                          </m:d>
                        </m:e>
                        <m:sub>
                          <m:r>
                            <a:rPr lang="en-US" sz="2400" i="1">
                              <a:latin typeface="Cambria Math" panose="02040503050406030204" pitchFamily="18" charset="0"/>
                            </a:rPr>
                            <m:t>𝑥</m:t>
                          </m:r>
                          <m:r>
                            <a:rPr lang="en-US" sz="2400" i="1">
                              <a:latin typeface="Cambria Math" panose="02040503050406030204" pitchFamily="18" charset="0"/>
                            </a:rPr>
                            <m:t>,</m:t>
                          </m:r>
                          <m:r>
                            <a:rPr lang="en-US" sz="2400" i="1">
                              <a:latin typeface="Cambria Math" panose="02040503050406030204" pitchFamily="18" charset="0"/>
                            </a:rPr>
                            <m:t>𝑦</m:t>
                          </m:r>
                          <m:r>
                            <a:rPr lang="en-US" sz="2400" i="1">
                              <a:latin typeface="Cambria Math" panose="02040503050406030204" pitchFamily="18" charset="0"/>
                            </a:rPr>
                            <m:t>,</m:t>
                          </m:r>
                          <m:r>
                            <a:rPr lang="en-US" sz="2400" i="1">
                              <a:latin typeface="Cambria Math" panose="02040503050406030204" pitchFamily="18" charset="0"/>
                            </a:rPr>
                            <m:t>𝜔</m:t>
                          </m:r>
                          <m:r>
                            <a:rPr lang="en-US" sz="2400" i="1">
                              <a:latin typeface="Cambria Math" panose="02040503050406030204" pitchFamily="18" charset="0"/>
                            </a:rPr>
                            <m:t>,</m:t>
                          </m:r>
                          <m:r>
                            <a:rPr lang="en-US" sz="2400" i="1">
                              <a:latin typeface="Cambria Math" panose="02040503050406030204" pitchFamily="18" charset="0"/>
                            </a:rPr>
                            <m:t>𝜃</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𝛿</m:t>
                          </m:r>
                          <m:d>
                            <m:dPr>
                              <m:ctrlPr>
                                <a:rPr lang="en-US" sz="2400" i="1">
                                  <a:latin typeface="Cambria Math" panose="02040503050406030204" pitchFamily="18" charset="0"/>
                                </a:rPr>
                              </m:ctrlPr>
                            </m:dPr>
                            <m:e>
                              <m:r>
                                <a:rPr lang="en-US" sz="2400" i="1">
                                  <a:latin typeface="Cambria Math" panose="02040503050406030204" pitchFamily="18" charset="0"/>
                                </a:rPr>
                                <m:t>𝑡</m:t>
                              </m:r>
                            </m:e>
                          </m:d>
                        </m:e>
                        <m:sub>
                          <m:r>
                            <a:rPr lang="en-US" sz="2400" i="1">
                              <a:latin typeface="Cambria Math" panose="02040503050406030204" pitchFamily="18" charset="0"/>
                            </a:rPr>
                            <m:t>𝑥</m:t>
                          </m:r>
                          <m:r>
                            <a:rPr lang="en-US" sz="2400" i="1">
                              <a:latin typeface="Cambria Math" panose="02040503050406030204" pitchFamily="18" charset="0"/>
                            </a:rPr>
                            <m:t>,</m:t>
                          </m:r>
                          <m:r>
                            <a:rPr lang="en-US" sz="2400" i="1">
                              <a:latin typeface="Cambria Math" panose="02040503050406030204" pitchFamily="18" charset="0"/>
                            </a:rPr>
                            <m:t>𝑦</m:t>
                          </m:r>
                          <m:r>
                            <a:rPr lang="en-US" sz="2400" i="1">
                              <a:latin typeface="Cambria Math" panose="02040503050406030204" pitchFamily="18" charset="0"/>
                            </a:rPr>
                            <m:t>,</m:t>
                          </m:r>
                          <m:r>
                            <a:rPr lang="en-US" sz="2400" i="1">
                              <a:latin typeface="Cambria Math" panose="02040503050406030204" pitchFamily="18" charset="0"/>
                            </a:rPr>
                            <m:t>𝜔</m:t>
                          </m:r>
                          <m:r>
                            <a:rPr lang="en-US" sz="2400" i="1">
                              <a:latin typeface="Cambria Math" panose="02040503050406030204" pitchFamily="18" charset="0"/>
                            </a:rPr>
                            <m:t>,</m:t>
                          </m:r>
                          <m:r>
                            <a:rPr lang="en-US" sz="2400" i="1">
                              <a:latin typeface="Cambria Math" panose="02040503050406030204" pitchFamily="18" charset="0"/>
                            </a:rPr>
                            <m:t>𝜃</m:t>
                          </m:r>
                        </m:sub>
                      </m:sSub>
                    </m:oMath>
                  </m:oMathPara>
                </a14:m>
                <a:endParaRPr lang="en-US" sz="2400" dirty="0"/>
              </a:p>
            </p:txBody>
          </p:sp>
        </mc:Choice>
        <mc:Fallback xmlns="">
          <p:sp>
            <p:nvSpPr>
              <p:cNvPr id="16" name="TextBox 15"/>
              <p:cNvSpPr txBox="1">
                <a:spLocks noRot="1" noChangeAspect="1" noMove="1" noResize="1" noEditPoints="1" noAdjustHandles="1" noChangeArrowheads="1" noChangeShapeType="1" noTextEdit="1"/>
              </p:cNvSpPr>
              <p:nvPr/>
            </p:nvSpPr>
            <p:spPr>
              <a:xfrm>
                <a:off x="308917" y="2872948"/>
                <a:ext cx="11755394" cy="490840"/>
              </a:xfrm>
              <a:prstGeom prst="rect">
                <a:avLst/>
              </a:prstGeom>
              <a:blipFill rotWithShape="0">
                <a:blip r:embed="rId4"/>
                <a:stretch>
                  <a:fillRect b="-6173"/>
                </a:stretch>
              </a:blipFill>
            </p:spPr>
            <p:txBody>
              <a:bodyPr/>
              <a:lstStyle/>
              <a:p>
                <a:r>
                  <a:rPr lang="ko-KR" altLang="en-US">
                    <a:noFill/>
                  </a:rPr>
                  <a:t> </a:t>
                </a:r>
              </a:p>
            </p:txBody>
          </p:sp>
        </mc:Fallback>
      </mc:AlternateContent>
      <p:sp>
        <p:nvSpPr>
          <p:cNvPr id="20" name="TextBox 19"/>
          <p:cNvSpPr txBox="1"/>
          <p:nvPr/>
        </p:nvSpPr>
        <p:spPr>
          <a:xfrm>
            <a:off x="6840325" y="1985899"/>
            <a:ext cx="1186718" cy="338554"/>
          </a:xfrm>
          <a:prstGeom prst="rect">
            <a:avLst/>
          </a:prstGeom>
          <a:noFill/>
        </p:spPr>
        <p:txBody>
          <a:bodyPr wrap="square" rtlCol="0">
            <a:spAutoFit/>
          </a:bodyPr>
          <a:lstStyle/>
          <a:p>
            <a:pPr algn="ctr"/>
            <a:r>
              <a:rPr lang="en-US" sz="1600" dirty="0">
                <a:solidFill>
                  <a:srgbClr val="FF0000"/>
                </a:solidFill>
              </a:rPr>
              <a:t>Amplitude</a:t>
            </a:r>
          </a:p>
        </p:txBody>
      </p:sp>
      <p:sp>
        <p:nvSpPr>
          <p:cNvPr id="21" name="TextBox 20"/>
          <p:cNvSpPr txBox="1"/>
          <p:nvPr/>
        </p:nvSpPr>
        <p:spPr>
          <a:xfrm>
            <a:off x="6536490" y="2466990"/>
            <a:ext cx="1186718" cy="338554"/>
          </a:xfrm>
          <a:prstGeom prst="rect">
            <a:avLst/>
          </a:prstGeom>
          <a:noFill/>
        </p:spPr>
        <p:txBody>
          <a:bodyPr wrap="square" rtlCol="0">
            <a:spAutoFit/>
          </a:bodyPr>
          <a:lstStyle/>
          <a:p>
            <a:pPr algn="ctr"/>
            <a:r>
              <a:rPr lang="en-US" sz="1600" dirty="0">
                <a:solidFill>
                  <a:srgbClr val="FF0000"/>
                </a:solidFill>
              </a:rPr>
              <a:t>Phase</a:t>
            </a:r>
          </a:p>
        </p:txBody>
      </p:sp>
      <p:sp>
        <p:nvSpPr>
          <p:cNvPr id="22" name="TextBox 21"/>
          <p:cNvSpPr txBox="1"/>
          <p:nvPr/>
        </p:nvSpPr>
        <p:spPr>
          <a:xfrm>
            <a:off x="8406413" y="2782828"/>
            <a:ext cx="2974693" cy="584775"/>
          </a:xfrm>
          <a:prstGeom prst="rect">
            <a:avLst/>
          </a:prstGeom>
          <a:noFill/>
        </p:spPr>
        <p:txBody>
          <a:bodyPr wrap="square" rtlCol="0">
            <a:spAutoFit/>
          </a:bodyPr>
          <a:lstStyle/>
          <a:p>
            <a:pPr algn="ctr"/>
            <a:r>
              <a:rPr lang="en-US" sz="1600" dirty="0">
                <a:solidFill>
                  <a:srgbClr val="FF0000"/>
                </a:solidFill>
              </a:rPr>
              <a:t>Phase difference </a:t>
            </a:r>
          </a:p>
          <a:p>
            <a:pPr algn="ctr"/>
            <a:r>
              <a:rPr lang="en-US" sz="1600" dirty="0">
                <a:solidFill>
                  <a:srgbClr val="FF0000"/>
                </a:solidFill>
              </a:rPr>
              <a:t>(</a:t>
            </a:r>
            <a:r>
              <a:rPr lang="en-US" sz="1600" i="1" dirty="0">
                <a:solidFill>
                  <a:srgbClr val="FF0000"/>
                </a:solidFill>
              </a:rPr>
              <a:t>i.e.</a:t>
            </a:r>
            <a:r>
              <a:rPr lang="en-US" sz="1600" dirty="0">
                <a:solidFill>
                  <a:srgbClr val="FF0000"/>
                </a:solidFill>
              </a:rPr>
              <a:t> estimated displacement)</a:t>
            </a:r>
          </a:p>
        </p:txBody>
      </p:sp>
      <p:sp>
        <p:nvSpPr>
          <p:cNvPr id="19" name="TextBox 18"/>
          <p:cNvSpPr txBox="1"/>
          <p:nvPr/>
        </p:nvSpPr>
        <p:spPr>
          <a:xfrm>
            <a:off x="308917" y="4217051"/>
            <a:ext cx="11755394" cy="461665"/>
          </a:xfrm>
          <a:prstGeom prst="rect">
            <a:avLst/>
          </a:prstGeom>
          <a:noFill/>
        </p:spPr>
        <p:txBody>
          <a:bodyPr wrap="square" rtlCol="0">
            <a:spAutoFit/>
          </a:bodyPr>
          <a:lstStyle/>
          <a:p>
            <a:r>
              <a:rPr lang="en-US" sz="2400" dirty="0"/>
              <a:t>Then:</a:t>
            </a:r>
            <a:endParaRPr lang="en-US" sz="2400" b="1" dirty="0"/>
          </a:p>
        </p:txBody>
      </p:sp>
      <p:sp>
        <p:nvSpPr>
          <p:cNvPr id="25" name="TextBox 24"/>
          <p:cNvSpPr txBox="1"/>
          <p:nvPr/>
        </p:nvSpPr>
        <p:spPr>
          <a:xfrm>
            <a:off x="308917" y="3780774"/>
            <a:ext cx="11755394" cy="461665"/>
          </a:xfrm>
          <a:prstGeom prst="rect">
            <a:avLst/>
          </a:prstGeom>
          <a:noFill/>
        </p:spPr>
        <p:txBody>
          <a:bodyPr wrap="square" rtlCol="0">
            <a:spAutoFit/>
          </a:bodyPr>
          <a:lstStyle/>
          <a:p>
            <a:r>
              <a:rPr lang="en-US" sz="2400" dirty="0"/>
              <a:t>For simplicity.. Consider only one scale and orientation.</a:t>
            </a:r>
            <a:endParaRPr lang="en-US" sz="2400" b="1" dirty="0"/>
          </a:p>
        </p:txBody>
      </p:sp>
      <mc:AlternateContent xmlns:mc="http://schemas.openxmlformats.org/markup-compatibility/2006" xmlns:a14="http://schemas.microsoft.com/office/drawing/2010/main">
        <mc:Choice Requires="a14">
          <p:sp>
            <p:nvSpPr>
              <p:cNvPr id="26" name="TextBox 25"/>
              <p:cNvSpPr txBox="1"/>
              <p:nvPr/>
            </p:nvSpPr>
            <p:spPr>
              <a:xfrm>
                <a:off x="218303" y="4635609"/>
                <a:ext cx="11755394" cy="1029769"/>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𝑠</m:t>
                      </m:r>
                      <m:d>
                        <m:dPr>
                          <m:ctrlPr>
                            <a:rPr lang="en-US" sz="2400" i="1">
                              <a:latin typeface="Cambria Math" panose="02040503050406030204" pitchFamily="18" charset="0"/>
                            </a:rPr>
                          </m:ctrlPr>
                        </m:dPr>
                        <m:e>
                          <m:r>
                            <a:rPr lang="en-US" sz="2400" i="1">
                              <a:latin typeface="Cambria Math" panose="02040503050406030204" pitchFamily="18" charset="0"/>
                            </a:rPr>
                            <m:t>𝑡</m:t>
                          </m:r>
                        </m:e>
                      </m:d>
                      <m:r>
                        <a:rPr lang="en-US" sz="2400" i="1">
                          <a:latin typeface="Cambria Math" panose="02040503050406030204" pitchFamily="18" charset="0"/>
                        </a:rPr>
                        <m:t>=</m:t>
                      </m:r>
                      <m:nary>
                        <m:naryPr>
                          <m:chr m:val="∑"/>
                          <m:supHide m:val="on"/>
                          <m:ctrlPr>
                            <a:rPr lang="en-US" altLang="ko-KR" sz="2400" i="1">
                              <a:latin typeface="Cambria Math" panose="02040503050406030204" pitchFamily="18" charset="0"/>
                            </a:rPr>
                          </m:ctrlPr>
                        </m:naryPr>
                        <m:sub>
                          <m:r>
                            <m:rPr>
                              <m:brk m:alnAt="7"/>
                            </m:rPr>
                            <a:rPr lang="en-US" altLang="ko-KR" sz="2400" i="1">
                              <a:latin typeface="Cambria Math" panose="02040503050406030204" pitchFamily="18" charset="0"/>
                            </a:rPr>
                            <m:t>𝑥</m:t>
                          </m:r>
                          <m:r>
                            <a:rPr lang="en-US" altLang="ko-KR" sz="2400" i="1">
                              <a:latin typeface="Cambria Math" panose="02040503050406030204" pitchFamily="18" charset="0"/>
                            </a:rPr>
                            <m:t>,</m:t>
                          </m:r>
                          <m:r>
                            <a:rPr lang="en-US" altLang="ko-KR" sz="2400" i="1">
                              <a:latin typeface="Cambria Math" panose="02040503050406030204" pitchFamily="18" charset="0"/>
                            </a:rPr>
                            <m:t>𝑦</m:t>
                          </m:r>
                        </m:sub>
                        <m:sup/>
                        <m:e>
                          <m:sSup>
                            <m:sSupPr>
                              <m:ctrlPr>
                                <a:rPr lang="en-US" altLang="ko-KR" sz="2400" i="1">
                                  <a:latin typeface="Cambria Math" panose="02040503050406030204" pitchFamily="18" charset="0"/>
                                </a:rPr>
                              </m:ctrlPr>
                            </m:sSupPr>
                            <m:e>
                              <m:r>
                                <a:rPr lang="en-US" altLang="ko-KR" sz="2400" i="1">
                                  <a:latin typeface="Cambria Math" panose="02040503050406030204" pitchFamily="18" charset="0"/>
                                </a:rPr>
                                <m:t>𝐴</m:t>
                              </m:r>
                            </m:e>
                            <m:sup>
                              <m:r>
                                <a:rPr lang="en-US" altLang="ko-KR" sz="2400" i="1">
                                  <a:latin typeface="Cambria Math" panose="02040503050406030204" pitchFamily="18" charset="0"/>
                                </a:rPr>
                                <m:t>2</m:t>
                              </m:r>
                            </m:sup>
                          </m:sSup>
                          <m:sSub>
                            <m:sSubPr>
                              <m:ctrlPr>
                                <a:rPr lang="en-US" altLang="ko-KR" sz="2400" i="1">
                                  <a:latin typeface="Cambria Math" panose="02040503050406030204" pitchFamily="18" charset="0"/>
                                </a:rPr>
                              </m:ctrlPr>
                            </m:sSubPr>
                            <m:e>
                              <m:d>
                                <m:dPr>
                                  <m:ctrlPr>
                                    <a:rPr lang="en-US" altLang="ko-KR" sz="2400" i="1">
                                      <a:latin typeface="Cambria Math" panose="02040503050406030204" pitchFamily="18" charset="0"/>
                                    </a:rPr>
                                  </m:ctrlPr>
                                </m:dPr>
                                <m:e>
                                  <m:r>
                                    <a:rPr lang="en-US" altLang="ko-KR" sz="2400" i="1">
                                      <a:latin typeface="Cambria Math" panose="02040503050406030204" pitchFamily="18" charset="0"/>
                                    </a:rPr>
                                    <m:t>𝑡</m:t>
                                  </m:r>
                                </m:e>
                              </m:d>
                            </m:e>
                            <m:sub>
                              <m:r>
                                <a:rPr lang="en-US" altLang="ko-KR" sz="2400" i="1">
                                  <a:latin typeface="Cambria Math" panose="02040503050406030204" pitchFamily="18" charset="0"/>
                                </a:rPr>
                                <m:t>𝑥</m:t>
                              </m:r>
                              <m:r>
                                <a:rPr lang="en-US" altLang="ko-KR" sz="2400" i="1">
                                  <a:latin typeface="Cambria Math" panose="02040503050406030204" pitchFamily="18" charset="0"/>
                                </a:rPr>
                                <m:t>,</m:t>
                              </m:r>
                              <m:r>
                                <a:rPr lang="en-US" altLang="ko-KR" sz="2400" i="1">
                                  <a:latin typeface="Cambria Math" panose="02040503050406030204" pitchFamily="18" charset="0"/>
                                </a:rPr>
                                <m:t>𝑦</m:t>
                              </m:r>
                            </m:sub>
                          </m:sSub>
                          <m:sSup>
                            <m:sSupPr>
                              <m:ctrlPr>
                                <a:rPr lang="en-US" altLang="ko-KR" sz="2400" i="1">
                                  <a:latin typeface="Cambria Math" panose="02040503050406030204" pitchFamily="18" charset="0"/>
                                </a:rPr>
                              </m:ctrlPr>
                            </m:sSupPr>
                            <m:e>
                              <m:r>
                                <a:rPr lang="en-US" altLang="ko-KR" sz="2400" i="1">
                                  <a:latin typeface="Cambria Math" panose="02040503050406030204" pitchFamily="18" charset="0"/>
                                </a:rPr>
                                <m:t>𝛿</m:t>
                              </m:r>
                            </m:e>
                            <m:sup>
                              <m:r>
                                <a:rPr lang="en-US" altLang="ko-KR" sz="2400" i="1">
                                  <a:latin typeface="Cambria Math" panose="02040503050406030204" pitchFamily="18" charset="0"/>
                                </a:rPr>
                                <m:t>′</m:t>
                              </m:r>
                            </m:sup>
                          </m:sSup>
                          <m:sSub>
                            <m:sSubPr>
                              <m:ctrlPr>
                                <a:rPr lang="en-US" altLang="ko-KR" sz="2400" i="1">
                                  <a:latin typeface="Cambria Math" panose="02040503050406030204" pitchFamily="18" charset="0"/>
                                </a:rPr>
                              </m:ctrlPr>
                            </m:sSubPr>
                            <m:e>
                              <m:d>
                                <m:dPr>
                                  <m:ctrlPr>
                                    <a:rPr lang="en-US" altLang="ko-KR" sz="2400" i="1">
                                      <a:latin typeface="Cambria Math" panose="02040503050406030204" pitchFamily="18" charset="0"/>
                                    </a:rPr>
                                  </m:ctrlPr>
                                </m:dPr>
                                <m:e>
                                  <m:r>
                                    <a:rPr lang="en-US" altLang="ko-KR" sz="2400" i="1">
                                      <a:latin typeface="Cambria Math" panose="02040503050406030204" pitchFamily="18" charset="0"/>
                                    </a:rPr>
                                    <m:t>𝑡</m:t>
                                  </m:r>
                                </m:e>
                              </m:d>
                            </m:e>
                            <m:sub>
                              <m:r>
                                <a:rPr lang="en-US" altLang="ko-KR" sz="2400" i="1">
                                  <a:latin typeface="Cambria Math" panose="02040503050406030204" pitchFamily="18" charset="0"/>
                                </a:rPr>
                                <m:t>𝑥</m:t>
                              </m:r>
                              <m:r>
                                <a:rPr lang="en-US" altLang="ko-KR" sz="2400" i="1">
                                  <a:latin typeface="Cambria Math" panose="02040503050406030204" pitchFamily="18" charset="0"/>
                                </a:rPr>
                                <m:t>,</m:t>
                              </m:r>
                              <m:r>
                                <a:rPr lang="en-US" altLang="ko-KR" sz="2400" i="1">
                                  <a:latin typeface="Cambria Math" panose="02040503050406030204" pitchFamily="18" charset="0"/>
                                </a:rPr>
                                <m:t>𝑦</m:t>
                              </m:r>
                            </m:sub>
                          </m:sSub>
                        </m:e>
                      </m:nary>
                    </m:oMath>
                  </m:oMathPara>
                </a14:m>
                <a:endParaRPr lang="en-US" sz="2400" dirty="0"/>
              </a:p>
            </p:txBody>
          </p:sp>
        </mc:Choice>
        <mc:Fallback xmlns="">
          <p:sp>
            <p:nvSpPr>
              <p:cNvPr id="26" name="TextBox 25"/>
              <p:cNvSpPr txBox="1">
                <a:spLocks noRot="1" noChangeAspect="1" noMove="1" noResize="1" noEditPoints="1" noAdjustHandles="1" noChangeArrowheads="1" noChangeShapeType="1" noTextEdit="1"/>
              </p:cNvSpPr>
              <p:nvPr/>
            </p:nvSpPr>
            <p:spPr>
              <a:xfrm>
                <a:off x="218303" y="4635609"/>
                <a:ext cx="11755394" cy="1029769"/>
              </a:xfrm>
              <a:prstGeom prst="rect">
                <a:avLst/>
              </a:prstGeom>
              <a:blipFill rotWithShape="0">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7" name="TextBox 26"/>
              <p:cNvSpPr txBox="1"/>
              <p:nvPr/>
            </p:nvSpPr>
            <p:spPr>
              <a:xfrm>
                <a:off x="3995920" y="5729265"/>
                <a:ext cx="4200160" cy="362920"/>
              </a:xfrm>
              <a:prstGeom prst="rect">
                <a:avLst/>
              </a:prstGeom>
              <a:noFill/>
            </p:spPr>
            <p:txBody>
              <a:bodyPr wrap="square" rtlCol="0">
                <a:spAutoFit/>
              </a:bodyPr>
              <a:lstStyle/>
              <a:p>
                <a:pPr algn="ctr"/>
                <a14:m>
                  <m:oMath xmlns:m="http://schemas.openxmlformats.org/officeDocument/2006/math">
                    <m:r>
                      <a:rPr lang="en-US" sz="1600" i="1" smtClean="0">
                        <a:solidFill>
                          <a:srgbClr val="FF0000"/>
                        </a:solidFill>
                        <a:latin typeface="Cambria Math" panose="02040503050406030204" pitchFamily="18" charset="0"/>
                        <a:ea typeface="Cambria Math" panose="02040503050406030204" pitchFamily="18" charset="0"/>
                      </a:rPr>
                      <m:t>≡</m:t>
                    </m:r>
                  </m:oMath>
                </a14:m>
                <a:r>
                  <a:rPr lang="en-US" sz="1600" dirty="0">
                    <a:solidFill>
                      <a:srgbClr val="FF0000"/>
                    </a:solidFill>
                  </a:rPr>
                  <a:t> Convolution operation with weight </a:t>
                </a:r>
                <a14:m>
                  <m:oMath xmlns:m="http://schemas.openxmlformats.org/officeDocument/2006/math">
                    <m:sSup>
                      <m:sSupPr>
                        <m:ctrlPr>
                          <a:rPr lang="en-US" sz="1600" b="0" i="1" smtClean="0">
                            <a:solidFill>
                              <a:srgbClr val="FF0000"/>
                            </a:solidFill>
                            <a:latin typeface="Cambria Math" panose="02040503050406030204" pitchFamily="18" charset="0"/>
                          </a:rPr>
                        </m:ctrlPr>
                      </m:sSupPr>
                      <m:e>
                        <m:r>
                          <a:rPr lang="en-US" sz="1600" b="0" i="1" smtClean="0">
                            <a:solidFill>
                              <a:srgbClr val="FF0000"/>
                            </a:solidFill>
                            <a:latin typeface="Cambria Math" panose="02040503050406030204" pitchFamily="18" charset="0"/>
                          </a:rPr>
                          <m:t>𝐴</m:t>
                        </m:r>
                      </m:e>
                      <m:sup>
                        <m:r>
                          <a:rPr lang="en-US" sz="1600" b="0" i="1" smtClean="0">
                            <a:solidFill>
                              <a:srgbClr val="FF0000"/>
                            </a:solidFill>
                            <a:latin typeface="Cambria Math" panose="02040503050406030204" pitchFamily="18" charset="0"/>
                          </a:rPr>
                          <m:t>2</m:t>
                        </m:r>
                      </m:sup>
                    </m:sSup>
                    <m:sSub>
                      <m:sSubPr>
                        <m:ctrlPr>
                          <a:rPr lang="en-US" sz="1600" b="0" i="1" smtClean="0">
                            <a:solidFill>
                              <a:srgbClr val="FF0000"/>
                            </a:solidFill>
                            <a:latin typeface="Cambria Math" panose="02040503050406030204" pitchFamily="18" charset="0"/>
                          </a:rPr>
                        </m:ctrlPr>
                      </m:sSubPr>
                      <m:e>
                        <m:d>
                          <m:dPr>
                            <m:ctrlPr>
                              <a:rPr lang="en-US" sz="1600" b="0" i="1" smtClean="0">
                                <a:solidFill>
                                  <a:srgbClr val="FF0000"/>
                                </a:solidFill>
                                <a:latin typeface="Cambria Math" panose="02040503050406030204" pitchFamily="18" charset="0"/>
                              </a:rPr>
                            </m:ctrlPr>
                          </m:dPr>
                          <m:e>
                            <m:r>
                              <a:rPr lang="en-US" sz="1600" b="0" i="1" smtClean="0">
                                <a:solidFill>
                                  <a:srgbClr val="FF0000"/>
                                </a:solidFill>
                                <a:latin typeface="Cambria Math" panose="02040503050406030204" pitchFamily="18" charset="0"/>
                              </a:rPr>
                              <m:t>𝑡</m:t>
                            </m:r>
                          </m:e>
                        </m:d>
                      </m:e>
                      <m:sub>
                        <m:r>
                          <a:rPr lang="en-US" sz="1600" b="0" i="1" smtClean="0">
                            <a:solidFill>
                              <a:srgbClr val="FF0000"/>
                            </a:solidFill>
                            <a:latin typeface="Cambria Math" panose="02040503050406030204" pitchFamily="18" charset="0"/>
                          </a:rPr>
                          <m:t>𝑥</m:t>
                        </m:r>
                        <m:r>
                          <a:rPr lang="en-US" sz="1600" b="0" i="1" smtClean="0">
                            <a:solidFill>
                              <a:srgbClr val="FF0000"/>
                            </a:solidFill>
                            <a:latin typeface="Cambria Math" panose="02040503050406030204" pitchFamily="18" charset="0"/>
                          </a:rPr>
                          <m:t>,</m:t>
                        </m:r>
                        <m:r>
                          <a:rPr lang="en-US" sz="1600" b="0" i="1" smtClean="0">
                            <a:solidFill>
                              <a:srgbClr val="FF0000"/>
                            </a:solidFill>
                            <a:latin typeface="Cambria Math" panose="02040503050406030204" pitchFamily="18" charset="0"/>
                          </a:rPr>
                          <m:t>𝑦</m:t>
                        </m:r>
                      </m:sub>
                    </m:sSub>
                  </m:oMath>
                </a14:m>
                <a:endParaRPr lang="en-US" sz="1600" dirty="0">
                  <a:solidFill>
                    <a:srgbClr val="FF0000"/>
                  </a:solidFill>
                </a:endParaRPr>
              </a:p>
            </p:txBody>
          </p:sp>
        </mc:Choice>
        <mc:Fallback xmlns="">
          <p:sp>
            <p:nvSpPr>
              <p:cNvPr id="27" name="TextBox 26"/>
              <p:cNvSpPr txBox="1">
                <a:spLocks noRot="1" noChangeAspect="1" noMove="1" noResize="1" noEditPoints="1" noAdjustHandles="1" noChangeArrowheads="1" noChangeShapeType="1" noTextEdit="1"/>
              </p:cNvSpPr>
              <p:nvPr/>
            </p:nvSpPr>
            <p:spPr>
              <a:xfrm>
                <a:off x="3995920" y="5729265"/>
                <a:ext cx="4200160" cy="362920"/>
              </a:xfrm>
              <a:prstGeom prst="rect">
                <a:avLst/>
              </a:prstGeom>
              <a:blipFill rotWithShape="0">
                <a:blip r:embed="rId6"/>
                <a:stretch>
                  <a:fillRect t="-3390" b="-16949"/>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6913392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854075"/>
          </a:xfrm>
        </p:spPr>
        <p:txBody>
          <a:bodyPr/>
          <a:lstStyle/>
          <a:p>
            <a:r>
              <a:rPr lang="en-US" b="1" dirty="0">
                <a:solidFill>
                  <a:srgbClr val="A5285F"/>
                </a:solidFill>
              </a:rPr>
              <a:t>Patch-based Visual Microphone</a:t>
            </a:r>
          </a:p>
        </p:txBody>
      </p:sp>
      <p:sp>
        <p:nvSpPr>
          <p:cNvPr id="8" name="Title 1"/>
          <p:cNvSpPr txBox="1">
            <a:spLocks/>
          </p:cNvSpPr>
          <p:nvPr/>
        </p:nvSpPr>
        <p:spPr>
          <a:xfrm>
            <a:off x="0" y="1219201"/>
            <a:ext cx="12192000" cy="142671"/>
          </a:xfrm>
          <a:prstGeom prst="rect">
            <a:avLst/>
          </a:prstGeom>
          <a:solidFill>
            <a:srgbClr val="A5285F"/>
          </a:solidFill>
        </p:spPr>
        <p:txBody>
          <a:bodyPr vert="horz" lIns="91440" tIns="45720" rIns="91440" bIns="45720" rtlCol="0" anchor="ctr">
            <a:normAutofit fontScale="2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b="1" dirty="0">
              <a:solidFill>
                <a:schemeClr val="bg1"/>
              </a:solidFill>
              <a:effectLst>
                <a:outerShdw blurRad="38100" dist="38100" dir="2700000" algn="tl">
                  <a:srgbClr val="000000">
                    <a:alpha val="43137"/>
                  </a:srgbClr>
                </a:outerShdw>
              </a:effectLst>
            </a:endParaRPr>
          </a:p>
        </p:txBody>
      </p:sp>
      <p:pic>
        <p:nvPicPr>
          <p:cNvPr id="5" name="Content Placeholder 4"/>
          <p:cNvPicPr>
            <a:picLocks noGrp="1" noChangeAspect="1"/>
          </p:cNvPicPr>
          <p:nvPr>
            <p:ph idx="1"/>
          </p:nvPr>
        </p:nvPicPr>
        <p:blipFill>
          <a:blip r:embed="rId2"/>
          <a:stretch>
            <a:fillRect/>
          </a:stretch>
        </p:blipFill>
        <p:spPr>
          <a:xfrm>
            <a:off x="1720216" y="1825625"/>
            <a:ext cx="8751567" cy="4351338"/>
          </a:xfrm>
          <a:prstGeom prst="rect">
            <a:avLst/>
          </a:prstGeom>
        </p:spPr>
      </p:pic>
    </p:spTree>
    <p:extLst>
      <p:ext uri="{BB962C8B-B14F-4D97-AF65-F5344CB8AC3E}">
        <p14:creationId xmlns:p14="http://schemas.microsoft.com/office/powerpoint/2010/main" val="36695177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854075"/>
          </a:xfrm>
        </p:spPr>
        <p:txBody>
          <a:bodyPr/>
          <a:lstStyle/>
          <a:p>
            <a:r>
              <a:rPr lang="en-US" b="1" dirty="0">
                <a:solidFill>
                  <a:srgbClr val="A5285F"/>
                </a:solidFill>
              </a:rPr>
              <a:t>Patch-based Visual Microphone</a:t>
            </a:r>
          </a:p>
        </p:txBody>
      </p:sp>
      <p:sp>
        <p:nvSpPr>
          <p:cNvPr id="8" name="Title 1"/>
          <p:cNvSpPr txBox="1">
            <a:spLocks/>
          </p:cNvSpPr>
          <p:nvPr/>
        </p:nvSpPr>
        <p:spPr>
          <a:xfrm>
            <a:off x="0" y="1219201"/>
            <a:ext cx="12192000" cy="142671"/>
          </a:xfrm>
          <a:prstGeom prst="rect">
            <a:avLst/>
          </a:prstGeom>
          <a:solidFill>
            <a:srgbClr val="A5285F"/>
          </a:solidFill>
        </p:spPr>
        <p:txBody>
          <a:bodyPr vert="horz" lIns="91440" tIns="45720" rIns="91440" bIns="45720" rtlCol="0" anchor="ctr">
            <a:normAutofit fontScale="2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b="1" dirty="0">
              <a:solidFill>
                <a:schemeClr val="bg1"/>
              </a:solidFill>
              <a:effectLst>
                <a:outerShdw blurRad="38100" dist="38100" dir="2700000" algn="tl">
                  <a:srgbClr val="000000">
                    <a:alpha val="43137"/>
                  </a:srgbClr>
                </a:outerShdw>
              </a:effectLst>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4850" y="2062956"/>
            <a:ext cx="5702300" cy="3207544"/>
          </a:xfrm>
          <a:prstGeom prst="rect">
            <a:avLst/>
          </a:prstGeom>
        </p:spPr>
      </p:pic>
      <p:sp>
        <p:nvSpPr>
          <p:cNvPr id="9" name="TextBox 8"/>
          <p:cNvSpPr txBox="1"/>
          <p:nvPr/>
        </p:nvSpPr>
        <p:spPr>
          <a:xfrm>
            <a:off x="308917" y="1509339"/>
            <a:ext cx="11755394" cy="461665"/>
          </a:xfrm>
          <a:prstGeom prst="rect">
            <a:avLst/>
          </a:prstGeom>
          <a:noFill/>
        </p:spPr>
        <p:txBody>
          <a:bodyPr wrap="square" rtlCol="0">
            <a:spAutoFit/>
          </a:bodyPr>
          <a:lstStyle/>
          <a:p>
            <a:r>
              <a:rPr lang="en-US" sz="2400" dirty="0"/>
              <a:t>Similar to object classification?</a:t>
            </a:r>
            <a:endParaRPr lang="en-US" sz="2400" b="1" dirty="0"/>
          </a:p>
        </p:txBody>
      </p:sp>
      <p:sp>
        <p:nvSpPr>
          <p:cNvPr id="10" name="TextBox 9"/>
          <p:cNvSpPr txBox="1"/>
          <p:nvPr/>
        </p:nvSpPr>
        <p:spPr>
          <a:xfrm>
            <a:off x="308917" y="5362452"/>
            <a:ext cx="11755394" cy="461665"/>
          </a:xfrm>
          <a:prstGeom prst="rect">
            <a:avLst/>
          </a:prstGeom>
          <a:noFill/>
        </p:spPr>
        <p:txBody>
          <a:bodyPr wrap="square" rtlCol="0">
            <a:spAutoFit/>
          </a:bodyPr>
          <a:lstStyle/>
          <a:p>
            <a:pPr algn="ctr"/>
            <a:r>
              <a:rPr lang="en-US" sz="2400" dirty="0"/>
              <a:t>Cat! (translation invariant)</a:t>
            </a:r>
            <a:endParaRPr lang="en-US" sz="2400" b="1" dirty="0"/>
          </a:p>
        </p:txBody>
      </p:sp>
    </p:spTree>
    <p:extLst>
      <p:ext uri="{BB962C8B-B14F-4D97-AF65-F5344CB8AC3E}">
        <p14:creationId xmlns:p14="http://schemas.microsoft.com/office/powerpoint/2010/main" val="5113958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854075"/>
          </a:xfrm>
        </p:spPr>
        <p:txBody>
          <a:bodyPr/>
          <a:lstStyle/>
          <a:p>
            <a:r>
              <a:rPr lang="en-US" altLang="ko-KR" b="1" dirty="0" err="1">
                <a:solidFill>
                  <a:srgbClr val="A5285F"/>
                </a:solidFill>
              </a:rPr>
              <a:t>Tanh</a:t>
            </a:r>
            <a:r>
              <a:rPr lang="en-US" altLang="ko-KR" b="1" dirty="0">
                <a:solidFill>
                  <a:srgbClr val="A5285F"/>
                </a:solidFill>
              </a:rPr>
              <a:t> </a:t>
            </a:r>
            <a:r>
              <a:rPr lang="en-US" altLang="ko-KR" b="1" dirty="0" err="1">
                <a:solidFill>
                  <a:srgbClr val="A5285F"/>
                </a:solidFill>
              </a:rPr>
              <a:t>Activiation</a:t>
            </a:r>
            <a:endParaRPr lang="en-US" b="1" dirty="0">
              <a:solidFill>
                <a:srgbClr val="A5285F"/>
              </a:solidFill>
            </a:endParaRPr>
          </a:p>
        </p:txBody>
      </p:sp>
      <p:sp>
        <p:nvSpPr>
          <p:cNvPr id="8" name="Title 1"/>
          <p:cNvSpPr txBox="1">
            <a:spLocks/>
          </p:cNvSpPr>
          <p:nvPr/>
        </p:nvSpPr>
        <p:spPr>
          <a:xfrm>
            <a:off x="0" y="1219201"/>
            <a:ext cx="12192000" cy="142671"/>
          </a:xfrm>
          <a:prstGeom prst="rect">
            <a:avLst/>
          </a:prstGeom>
          <a:solidFill>
            <a:srgbClr val="A5285F"/>
          </a:solidFill>
        </p:spPr>
        <p:txBody>
          <a:bodyPr vert="horz" lIns="91440" tIns="45720" rIns="91440" bIns="45720" rtlCol="0" anchor="ctr">
            <a:normAutofit fontScale="2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b="1" dirty="0">
              <a:solidFill>
                <a:schemeClr val="bg1"/>
              </a:solidFill>
              <a:effectLst>
                <a:outerShdw blurRad="38100" dist="38100" dir="2700000" algn="tl">
                  <a:srgbClr val="000000">
                    <a:alpha val="43137"/>
                  </a:srgbClr>
                </a:outerShdw>
              </a:effectLst>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54775" y="2167952"/>
            <a:ext cx="4899025" cy="3512224"/>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0275" y="1904764"/>
            <a:ext cx="5410200" cy="4038600"/>
          </a:xfrm>
          <a:prstGeom prst="rect">
            <a:avLst/>
          </a:prstGeom>
        </p:spPr>
      </p:pic>
    </p:spTree>
    <p:extLst>
      <p:ext uri="{BB962C8B-B14F-4D97-AF65-F5344CB8AC3E}">
        <p14:creationId xmlns:p14="http://schemas.microsoft.com/office/powerpoint/2010/main" val="10959651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854075"/>
          </a:xfrm>
        </p:spPr>
        <p:txBody>
          <a:bodyPr/>
          <a:lstStyle/>
          <a:p>
            <a:r>
              <a:rPr lang="en-US" b="1" dirty="0">
                <a:solidFill>
                  <a:srgbClr val="A5285F"/>
                </a:solidFill>
              </a:rPr>
              <a:t>Convolutional Neural Network</a:t>
            </a:r>
          </a:p>
        </p:txBody>
      </p:sp>
      <p:sp>
        <p:nvSpPr>
          <p:cNvPr id="8" name="Title 1"/>
          <p:cNvSpPr txBox="1">
            <a:spLocks/>
          </p:cNvSpPr>
          <p:nvPr/>
        </p:nvSpPr>
        <p:spPr>
          <a:xfrm>
            <a:off x="0" y="1219201"/>
            <a:ext cx="12192000" cy="142671"/>
          </a:xfrm>
          <a:prstGeom prst="rect">
            <a:avLst/>
          </a:prstGeom>
          <a:solidFill>
            <a:srgbClr val="A5285F"/>
          </a:solidFill>
        </p:spPr>
        <p:txBody>
          <a:bodyPr vert="horz" lIns="91440" tIns="45720" rIns="91440" bIns="45720" rtlCol="0" anchor="ctr">
            <a:normAutofit fontScale="2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b="1" dirty="0">
              <a:solidFill>
                <a:schemeClr val="bg1"/>
              </a:solidFill>
              <a:effectLst>
                <a:outerShdw blurRad="38100" dist="38100" dir="2700000" algn="tl">
                  <a:srgbClr val="000000">
                    <a:alpha val="43137"/>
                  </a:srgbClr>
                </a:outerShdw>
              </a:effectLst>
            </a:endParaRPr>
          </a:p>
        </p:txBody>
      </p:sp>
      <p:pic>
        <p:nvPicPr>
          <p:cNvPr id="6" name="Picture 5"/>
          <p:cNvPicPr>
            <a:picLocks noChangeAspect="1"/>
          </p:cNvPicPr>
          <p:nvPr/>
        </p:nvPicPr>
        <p:blipFill>
          <a:blip r:embed="rId2"/>
          <a:stretch>
            <a:fillRect/>
          </a:stretch>
        </p:blipFill>
        <p:spPr>
          <a:xfrm>
            <a:off x="4154487" y="4848225"/>
            <a:ext cx="4657725" cy="1200150"/>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49500" y="2104923"/>
            <a:ext cx="8267700" cy="838200"/>
          </a:xfrm>
          <a:prstGeom prst="rect">
            <a:avLst/>
          </a:prstGeom>
        </p:spPr>
      </p:pic>
      <p:sp>
        <p:nvSpPr>
          <p:cNvPr id="9" name="Down Arrow 8"/>
          <p:cNvSpPr/>
          <p:nvPr/>
        </p:nvSpPr>
        <p:spPr>
          <a:xfrm>
            <a:off x="5943600" y="3416300"/>
            <a:ext cx="1079500" cy="1181100"/>
          </a:xfrm>
          <a:prstGeom prst="down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7493924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854075"/>
          </a:xfrm>
        </p:spPr>
        <p:txBody>
          <a:bodyPr>
            <a:normAutofit/>
          </a:bodyPr>
          <a:lstStyle/>
          <a:p>
            <a:r>
              <a:rPr lang="en-US" b="1" dirty="0">
                <a:solidFill>
                  <a:srgbClr val="A5285F"/>
                </a:solidFill>
              </a:rPr>
              <a:t>History of Motion Magnification</a:t>
            </a:r>
          </a:p>
        </p:txBody>
      </p:sp>
      <p:sp>
        <p:nvSpPr>
          <p:cNvPr id="8" name="Title 1"/>
          <p:cNvSpPr txBox="1">
            <a:spLocks/>
          </p:cNvSpPr>
          <p:nvPr/>
        </p:nvSpPr>
        <p:spPr>
          <a:xfrm>
            <a:off x="0" y="1219201"/>
            <a:ext cx="12192000" cy="142671"/>
          </a:xfrm>
          <a:prstGeom prst="rect">
            <a:avLst/>
          </a:prstGeom>
          <a:solidFill>
            <a:srgbClr val="A5285F"/>
          </a:solidFill>
        </p:spPr>
        <p:txBody>
          <a:bodyPr vert="horz" lIns="91440" tIns="45720" rIns="91440" bIns="45720" rtlCol="0" anchor="ctr">
            <a:normAutofit fontScale="2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b="1" dirty="0">
              <a:solidFill>
                <a:schemeClr val="bg1"/>
              </a:solidFill>
              <a:effectLst>
                <a:outerShdw blurRad="38100" dist="38100" dir="2700000" algn="tl">
                  <a:srgbClr val="000000">
                    <a:alpha val="43137"/>
                  </a:srgbClr>
                </a:outerShdw>
              </a:effectLst>
            </a:endParaRPr>
          </a:p>
        </p:txBody>
      </p:sp>
      <p:sp>
        <p:nvSpPr>
          <p:cNvPr id="12" name="Rectangle 11"/>
          <p:cNvSpPr/>
          <p:nvPr/>
        </p:nvSpPr>
        <p:spPr>
          <a:xfrm>
            <a:off x="9786550" y="2740424"/>
            <a:ext cx="2059457" cy="840260"/>
          </a:xfrm>
          <a:prstGeom prst="rect">
            <a:avLst/>
          </a:prstGeom>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Magnification in presence of large motions</a:t>
            </a:r>
          </a:p>
          <a:p>
            <a:pPr algn="ctr"/>
            <a:r>
              <a:rPr lang="en-US" sz="1200" dirty="0"/>
              <a:t>(</a:t>
            </a:r>
            <a:r>
              <a:rPr lang="en-US" sz="1200" dirty="0" err="1"/>
              <a:t>Elgharib</a:t>
            </a:r>
            <a:r>
              <a:rPr lang="en-US" sz="1200" dirty="0"/>
              <a:t> et al.) [5]</a:t>
            </a:r>
          </a:p>
        </p:txBody>
      </p:sp>
      <p:sp>
        <p:nvSpPr>
          <p:cNvPr id="13" name="Rectangle 12"/>
          <p:cNvSpPr/>
          <p:nvPr/>
        </p:nvSpPr>
        <p:spPr>
          <a:xfrm>
            <a:off x="7455243" y="2740424"/>
            <a:ext cx="2059457" cy="840260"/>
          </a:xfrm>
          <a:prstGeom prst="rect">
            <a:avLst/>
          </a:prstGeom>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t>Riesz</a:t>
            </a:r>
            <a:r>
              <a:rPr lang="en-US" sz="1400" dirty="0"/>
              <a:t> pyramid method</a:t>
            </a:r>
          </a:p>
          <a:p>
            <a:pPr algn="ctr"/>
            <a:r>
              <a:rPr lang="en-US" sz="1200" dirty="0"/>
              <a:t>(Neal </a:t>
            </a:r>
            <a:r>
              <a:rPr lang="en-US" sz="1200" dirty="0" err="1"/>
              <a:t>Wadhwa</a:t>
            </a:r>
            <a:r>
              <a:rPr lang="en-US" sz="1200" dirty="0"/>
              <a:t> et al.) [4]</a:t>
            </a:r>
          </a:p>
        </p:txBody>
      </p:sp>
      <p:sp>
        <p:nvSpPr>
          <p:cNvPr id="14" name="Rectangle 13"/>
          <p:cNvSpPr/>
          <p:nvPr/>
        </p:nvSpPr>
        <p:spPr>
          <a:xfrm>
            <a:off x="5082746" y="2740424"/>
            <a:ext cx="2059457" cy="840260"/>
          </a:xfrm>
          <a:prstGeom prst="rect">
            <a:avLst/>
          </a:prstGeom>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Phase-based method</a:t>
            </a:r>
          </a:p>
          <a:p>
            <a:pPr algn="ctr"/>
            <a:r>
              <a:rPr lang="en-US" sz="1200" dirty="0"/>
              <a:t>(Neal </a:t>
            </a:r>
            <a:r>
              <a:rPr lang="en-US" sz="1200" dirty="0" err="1"/>
              <a:t>Wadhwa</a:t>
            </a:r>
            <a:r>
              <a:rPr lang="en-US" sz="1200" dirty="0"/>
              <a:t> et al.) [3]</a:t>
            </a:r>
          </a:p>
        </p:txBody>
      </p:sp>
      <p:sp>
        <p:nvSpPr>
          <p:cNvPr id="17" name="Rectangle 16"/>
          <p:cNvSpPr/>
          <p:nvPr/>
        </p:nvSpPr>
        <p:spPr>
          <a:xfrm>
            <a:off x="2710250" y="2740424"/>
            <a:ext cx="2059457" cy="840260"/>
          </a:xfrm>
          <a:prstGeom prst="rect">
            <a:avLst/>
          </a:prstGeom>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t>Eulerian</a:t>
            </a:r>
            <a:r>
              <a:rPr lang="en-US" sz="1400" dirty="0"/>
              <a:t> method</a:t>
            </a:r>
          </a:p>
          <a:p>
            <a:pPr algn="ctr"/>
            <a:r>
              <a:rPr lang="en-US" sz="1200" dirty="0"/>
              <a:t>(</a:t>
            </a:r>
            <a:r>
              <a:rPr lang="en-US" sz="1200" dirty="0" err="1"/>
              <a:t>Hao</a:t>
            </a:r>
            <a:r>
              <a:rPr lang="en-US" sz="1200" dirty="0"/>
              <a:t>-Yu Wu et al.) [2]</a:t>
            </a:r>
          </a:p>
        </p:txBody>
      </p:sp>
      <p:sp>
        <p:nvSpPr>
          <p:cNvPr id="18" name="Rectangle 17"/>
          <p:cNvSpPr/>
          <p:nvPr/>
        </p:nvSpPr>
        <p:spPr>
          <a:xfrm>
            <a:off x="378943" y="2740424"/>
            <a:ext cx="2059457" cy="840260"/>
          </a:xfrm>
          <a:prstGeom prst="rect">
            <a:avLst/>
          </a:prstGeom>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Motion Magnification</a:t>
            </a:r>
          </a:p>
          <a:p>
            <a:pPr algn="ctr"/>
            <a:r>
              <a:rPr lang="en-US" sz="1200" dirty="0"/>
              <a:t>(</a:t>
            </a:r>
            <a:r>
              <a:rPr lang="en-US" sz="1200" dirty="0" err="1"/>
              <a:t>Ce</a:t>
            </a:r>
            <a:r>
              <a:rPr lang="en-US" sz="1200" dirty="0"/>
              <a:t> Liu et al.) [1]</a:t>
            </a:r>
          </a:p>
        </p:txBody>
      </p:sp>
      <p:sp>
        <p:nvSpPr>
          <p:cNvPr id="19" name="TextBox 18"/>
          <p:cNvSpPr txBox="1"/>
          <p:nvPr/>
        </p:nvSpPr>
        <p:spPr>
          <a:xfrm>
            <a:off x="597244" y="2443863"/>
            <a:ext cx="1622854" cy="307777"/>
          </a:xfrm>
          <a:prstGeom prst="rect">
            <a:avLst/>
          </a:prstGeom>
          <a:noFill/>
        </p:spPr>
        <p:txBody>
          <a:bodyPr wrap="square" rtlCol="0">
            <a:spAutoFit/>
          </a:bodyPr>
          <a:lstStyle/>
          <a:p>
            <a:pPr algn="ctr"/>
            <a:r>
              <a:rPr lang="en-US" sz="1400" dirty="0"/>
              <a:t>Year 2005</a:t>
            </a:r>
          </a:p>
        </p:txBody>
      </p:sp>
      <p:sp>
        <p:nvSpPr>
          <p:cNvPr id="20" name="TextBox 19"/>
          <p:cNvSpPr txBox="1"/>
          <p:nvPr/>
        </p:nvSpPr>
        <p:spPr>
          <a:xfrm>
            <a:off x="2928551" y="2443863"/>
            <a:ext cx="1622854" cy="307777"/>
          </a:xfrm>
          <a:prstGeom prst="rect">
            <a:avLst/>
          </a:prstGeom>
          <a:noFill/>
        </p:spPr>
        <p:txBody>
          <a:bodyPr wrap="square" rtlCol="0">
            <a:spAutoFit/>
          </a:bodyPr>
          <a:lstStyle/>
          <a:p>
            <a:pPr algn="ctr"/>
            <a:r>
              <a:rPr lang="en-US" sz="1400" dirty="0"/>
              <a:t>Year 2012</a:t>
            </a:r>
          </a:p>
        </p:txBody>
      </p:sp>
      <p:sp>
        <p:nvSpPr>
          <p:cNvPr id="21" name="TextBox 20"/>
          <p:cNvSpPr txBox="1"/>
          <p:nvPr/>
        </p:nvSpPr>
        <p:spPr>
          <a:xfrm>
            <a:off x="5301047" y="2443863"/>
            <a:ext cx="1622854" cy="307777"/>
          </a:xfrm>
          <a:prstGeom prst="rect">
            <a:avLst/>
          </a:prstGeom>
          <a:noFill/>
        </p:spPr>
        <p:txBody>
          <a:bodyPr wrap="square" rtlCol="0">
            <a:spAutoFit/>
          </a:bodyPr>
          <a:lstStyle/>
          <a:p>
            <a:pPr algn="ctr"/>
            <a:r>
              <a:rPr lang="en-US" sz="1400" dirty="0"/>
              <a:t>Year 2013</a:t>
            </a:r>
          </a:p>
        </p:txBody>
      </p:sp>
      <p:sp>
        <p:nvSpPr>
          <p:cNvPr id="22" name="TextBox 21"/>
          <p:cNvSpPr txBox="1"/>
          <p:nvPr/>
        </p:nvSpPr>
        <p:spPr>
          <a:xfrm>
            <a:off x="7673543" y="2432647"/>
            <a:ext cx="1622854" cy="307777"/>
          </a:xfrm>
          <a:prstGeom prst="rect">
            <a:avLst/>
          </a:prstGeom>
          <a:noFill/>
        </p:spPr>
        <p:txBody>
          <a:bodyPr wrap="square" rtlCol="0">
            <a:spAutoFit/>
          </a:bodyPr>
          <a:lstStyle/>
          <a:p>
            <a:pPr algn="ctr"/>
            <a:r>
              <a:rPr lang="en-US" sz="1400" dirty="0"/>
              <a:t>Year 2014</a:t>
            </a:r>
          </a:p>
        </p:txBody>
      </p:sp>
      <p:sp>
        <p:nvSpPr>
          <p:cNvPr id="23" name="TextBox 22"/>
          <p:cNvSpPr txBox="1"/>
          <p:nvPr/>
        </p:nvSpPr>
        <p:spPr>
          <a:xfrm>
            <a:off x="10004851" y="2432647"/>
            <a:ext cx="1622854" cy="307777"/>
          </a:xfrm>
          <a:prstGeom prst="rect">
            <a:avLst/>
          </a:prstGeom>
          <a:noFill/>
        </p:spPr>
        <p:txBody>
          <a:bodyPr wrap="square" rtlCol="0">
            <a:spAutoFit/>
          </a:bodyPr>
          <a:lstStyle/>
          <a:p>
            <a:pPr algn="ctr"/>
            <a:r>
              <a:rPr lang="en-US" sz="1400" dirty="0"/>
              <a:t>Year 2015</a:t>
            </a:r>
          </a:p>
        </p:txBody>
      </p:sp>
      <p:sp>
        <p:nvSpPr>
          <p:cNvPr id="25" name="Rectangle 24"/>
          <p:cNvSpPr/>
          <p:nvPr/>
        </p:nvSpPr>
        <p:spPr>
          <a:xfrm>
            <a:off x="7455241" y="1784835"/>
            <a:ext cx="2059457" cy="661485"/>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visual microphone</a:t>
            </a:r>
          </a:p>
        </p:txBody>
      </p:sp>
      <p:sp>
        <p:nvSpPr>
          <p:cNvPr id="26" name="Rectangle 25"/>
          <p:cNvSpPr/>
          <p:nvPr/>
        </p:nvSpPr>
        <p:spPr>
          <a:xfrm>
            <a:off x="9786550" y="1787638"/>
            <a:ext cx="2059457" cy="661485"/>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material property estimation from small motions</a:t>
            </a:r>
          </a:p>
        </p:txBody>
      </p:sp>
      <p:sp>
        <p:nvSpPr>
          <p:cNvPr id="27" name="Rectangle 26"/>
          <p:cNvSpPr/>
          <p:nvPr/>
        </p:nvSpPr>
        <p:spPr>
          <a:xfrm>
            <a:off x="5082746" y="1776594"/>
            <a:ext cx="2059457" cy="661485"/>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detecting pulse from head motions</a:t>
            </a:r>
          </a:p>
        </p:txBody>
      </p:sp>
      <p:sp>
        <p:nvSpPr>
          <p:cNvPr id="28" name="Down Arrow 27"/>
          <p:cNvSpPr/>
          <p:nvPr/>
        </p:nvSpPr>
        <p:spPr>
          <a:xfrm>
            <a:off x="5848863" y="3705464"/>
            <a:ext cx="593124" cy="766121"/>
          </a:xfrm>
          <a:prstGeom prst="down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9" name="TextBox 28"/>
          <p:cNvSpPr txBox="1"/>
          <p:nvPr/>
        </p:nvSpPr>
        <p:spPr>
          <a:xfrm>
            <a:off x="2220098" y="4427605"/>
            <a:ext cx="8233716" cy="461665"/>
          </a:xfrm>
          <a:prstGeom prst="rect">
            <a:avLst/>
          </a:prstGeom>
          <a:noFill/>
        </p:spPr>
        <p:txBody>
          <a:bodyPr wrap="square" rtlCol="0">
            <a:spAutoFit/>
          </a:bodyPr>
          <a:lstStyle/>
          <a:p>
            <a:pPr algn="ctr"/>
            <a:r>
              <a:rPr lang="en-US" sz="2400" dirty="0"/>
              <a:t>personally it’s the most important algorithm</a:t>
            </a:r>
          </a:p>
        </p:txBody>
      </p:sp>
      <p:pic>
        <p:nvPicPr>
          <p:cNvPr id="1026" name="Picture 2" descr="http://people.csail.mit.edu/nkushman/press/csail_logo.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2036" y="5261188"/>
            <a:ext cx="1500230" cy="102257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people.csail.mit.edu/billf/photo2.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77081" y="5261188"/>
            <a:ext cx="922638" cy="1102700"/>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31"/>
          <p:cNvSpPr txBox="1"/>
          <p:nvPr/>
        </p:nvSpPr>
        <p:spPr>
          <a:xfrm>
            <a:off x="61782" y="6488668"/>
            <a:ext cx="3995353" cy="369332"/>
          </a:xfrm>
          <a:prstGeom prst="rect">
            <a:avLst/>
          </a:prstGeom>
          <a:noFill/>
        </p:spPr>
        <p:txBody>
          <a:bodyPr wrap="square" rtlCol="0">
            <a:spAutoFit/>
          </a:bodyPr>
          <a:lstStyle/>
          <a:p>
            <a:r>
              <a:rPr lang="en-US" dirty="0"/>
              <a:t>Prof. William T. Freeman @ MIT CSAIL</a:t>
            </a:r>
          </a:p>
        </p:txBody>
      </p:sp>
    </p:spTree>
    <p:extLst>
      <p:ext uri="{BB962C8B-B14F-4D97-AF65-F5344CB8AC3E}">
        <p14:creationId xmlns:p14="http://schemas.microsoft.com/office/powerpoint/2010/main" val="20402198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854075"/>
          </a:xfrm>
        </p:spPr>
        <p:txBody>
          <a:bodyPr/>
          <a:lstStyle/>
          <a:p>
            <a:r>
              <a:rPr lang="en-US" b="1" dirty="0" err="1">
                <a:solidFill>
                  <a:srgbClr val="A5285F"/>
                </a:solidFill>
              </a:rPr>
              <a:t>Eulerian</a:t>
            </a:r>
            <a:r>
              <a:rPr lang="en-US" b="1" dirty="0">
                <a:solidFill>
                  <a:srgbClr val="A5285F"/>
                </a:solidFill>
              </a:rPr>
              <a:t> method</a:t>
            </a:r>
          </a:p>
        </p:txBody>
      </p:sp>
      <p:sp>
        <p:nvSpPr>
          <p:cNvPr id="8" name="Title 1"/>
          <p:cNvSpPr txBox="1">
            <a:spLocks/>
          </p:cNvSpPr>
          <p:nvPr/>
        </p:nvSpPr>
        <p:spPr>
          <a:xfrm>
            <a:off x="0" y="1219201"/>
            <a:ext cx="12192000" cy="142671"/>
          </a:xfrm>
          <a:prstGeom prst="rect">
            <a:avLst/>
          </a:prstGeom>
          <a:solidFill>
            <a:srgbClr val="A5285F"/>
          </a:solidFill>
        </p:spPr>
        <p:txBody>
          <a:bodyPr vert="horz" lIns="91440" tIns="45720" rIns="91440" bIns="45720" rtlCol="0" anchor="ctr">
            <a:normAutofit fontScale="2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b="1" dirty="0">
              <a:solidFill>
                <a:schemeClr val="bg1"/>
              </a:solidFill>
              <a:effectLst>
                <a:outerShdw blurRad="38100" dist="38100" dir="2700000" algn="tl">
                  <a:srgbClr val="000000">
                    <a:alpha val="43137"/>
                  </a:srgbClr>
                </a:outerShdw>
              </a:effectLst>
            </a:endParaRPr>
          </a:p>
        </p:txBody>
      </p:sp>
      <p:sp>
        <p:nvSpPr>
          <p:cNvPr id="12" name="Rectangle 11"/>
          <p:cNvSpPr/>
          <p:nvPr/>
        </p:nvSpPr>
        <p:spPr>
          <a:xfrm>
            <a:off x="9860690" y="1537700"/>
            <a:ext cx="2059457" cy="340527"/>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Magnification in presence of large motions [5]</a:t>
            </a:r>
          </a:p>
        </p:txBody>
      </p:sp>
      <p:sp>
        <p:nvSpPr>
          <p:cNvPr id="13" name="Rectangle 12"/>
          <p:cNvSpPr/>
          <p:nvPr/>
        </p:nvSpPr>
        <p:spPr>
          <a:xfrm>
            <a:off x="7529383" y="1537700"/>
            <a:ext cx="2059457" cy="340527"/>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err="1"/>
              <a:t>Riesz</a:t>
            </a:r>
            <a:r>
              <a:rPr lang="en-US" sz="1200" dirty="0"/>
              <a:t> pyramid method [4]</a:t>
            </a:r>
          </a:p>
        </p:txBody>
      </p:sp>
      <p:sp>
        <p:nvSpPr>
          <p:cNvPr id="14" name="Rectangle 13"/>
          <p:cNvSpPr/>
          <p:nvPr/>
        </p:nvSpPr>
        <p:spPr>
          <a:xfrm>
            <a:off x="5156886" y="1537700"/>
            <a:ext cx="2059457" cy="340527"/>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Phase-based method [3]</a:t>
            </a:r>
          </a:p>
        </p:txBody>
      </p:sp>
      <p:sp>
        <p:nvSpPr>
          <p:cNvPr id="17" name="Rectangle 16"/>
          <p:cNvSpPr/>
          <p:nvPr/>
        </p:nvSpPr>
        <p:spPr>
          <a:xfrm>
            <a:off x="2784390" y="1537700"/>
            <a:ext cx="2059457" cy="340527"/>
          </a:xfrm>
          <a:prstGeom prst="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dirty="0" err="1"/>
              <a:t>Eulerian</a:t>
            </a:r>
            <a:r>
              <a:rPr lang="en-US" sz="1200" dirty="0"/>
              <a:t> method [2]</a:t>
            </a:r>
          </a:p>
        </p:txBody>
      </p:sp>
      <p:sp>
        <p:nvSpPr>
          <p:cNvPr id="18" name="Rectangle 17"/>
          <p:cNvSpPr/>
          <p:nvPr/>
        </p:nvSpPr>
        <p:spPr>
          <a:xfrm>
            <a:off x="453083" y="1537700"/>
            <a:ext cx="2059457" cy="340527"/>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Motion Magnification [1]</a:t>
            </a:r>
          </a:p>
        </p:txBody>
      </p:sp>
      <p:pic>
        <p:nvPicPr>
          <p:cNvPr id="4" name="Picture 3"/>
          <p:cNvPicPr>
            <a:picLocks noChangeAspect="1"/>
          </p:cNvPicPr>
          <p:nvPr/>
        </p:nvPicPr>
        <p:blipFill>
          <a:blip r:embed="rId2"/>
          <a:stretch>
            <a:fillRect/>
          </a:stretch>
        </p:blipFill>
        <p:spPr>
          <a:xfrm>
            <a:off x="921737" y="2293793"/>
            <a:ext cx="10494819" cy="3795013"/>
          </a:xfrm>
          <a:prstGeom prst="rect">
            <a:avLst/>
          </a:prstGeom>
        </p:spPr>
      </p:pic>
      <p:sp>
        <p:nvSpPr>
          <p:cNvPr id="5" name="TextBox 4"/>
          <p:cNvSpPr txBox="1"/>
          <p:nvPr/>
        </p:nvSpPr>
        <p:spPr>
          <a:xfrm>
            <a:off x="1482811" y="6231478"/>
            <a:ext cx="8962768" cy="461665"/>
          </a:xfrm>
          <a:prstGeom prst="rect">
            <a:avLst/>
          </a:prstGeom>
          <a:noFill/>
        </p:spPr>
        <p:txBody>
          <a:bodyPr wrap="square" rtlCol="0">
            <a:spAutoFit/>
          </a:bodyPr>
          <a:lstStyle/>
          <a:p>
            <a:pPr algn="ctr"/>
            <a:r>
              <a:rPr lang="en-US" sz="2400" dirty="0"/>
              <a:t>problem: noise is amplified together with motion</a:t>
            </a:r>
          </a:p>
        </p:txBody>
      </p:sp>
    </p:spTree>
    <p:extLst>
      <p:ext uri="{BB962C8B-B14F-4D97-AF65-F5344CB8AC3E}">
        <p14:creationId xmlns:p14="http://schemas.microsoft.com/office/powerpoint/2010/main" val="7738819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854075"/>
          </a:xfrm>
        </p:spPr>
        <p:txBody>
          <a:bodyPr/>
          <a:lstStyle/>
          <a:p>
            <a:r>
              <a:rPr lang="en-US" b="1" dirty="0">
                <a:solidFill>
                  <a:srgbClr val="A5285F"/>
                </a:solidFill>
              </a:rPr>
              <a:t>DCNN based VM</a:t>
            </a:r>
          </a:p>
        </p:txBody>
      </p:sp>
      <p:sp>
        <p:nvSpPr>
          <p:cNvPr id="8" name="Title 1"/>
          <p:cNvSpPr txBox="1">
            <a:spLocks/>
          </p:cNvSpPr>
          <p:nvPr/>
        </p:nvSpPr>
        <p:spPr>
          <a:xfrm>
            <a:off x="0" y="1219201"/>
            <a:ext cx="12192000" cy="142671"/>
          </a:xfrm>
          <a:prstGeom prst="rect">
            <a:avLst/>
          </a:prstGeom>
          <a:solidFill>
            <a:srgbClr val="A5285F"/>
          </a:solidFill>
        </p:spPr>
        <p:txBody>
          <a:bodyPr vert="horz" lIns="91440" tIns="45720" rIns="91440" bIns="45720" rtlCol="0" anchor="ctr">
            <a:normAutofit fontScale="2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b="1" dirty="0">
              <a:solidFill>
                <a:schemeClr val="bg1"/>
              </a:solidFill>
              <a:effectLst>
                <a:outerShdw blurRad="38100" dist="38100" dir="2700000" algn="tl">
                  <a:srgbClr val="000000">
                    <a:alpha val="43137"/>
                  </a:srgbClr>
                </a:outerShdw>
              </a:effectLst>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98716" y="2541844"/>
            <a:ext cx="5194567" cy="2368672"/>
          </a:xfrm>
          <a:prstGeom prst="rect">
            <a:avLst/>
          </a:prstGeom>
        </p:spPr>
      </p:pic>
      <p:sp>
        <p:nvSpPr>
          <p:cNvPr id="10" name="TextBox 9"/>
          <p:cNvSpPr txBox="1"/>
          <p:nvPr/>
        </p:nvSpPr>
        <p:spPr>
          <a:xfrm>
            <a:off x="2905357" y="4910516"/>
            <a:ext cx="1186718" cy="584775"/>
          </a:xfrm>
          <a:prstGeom prst="rect">
            <a:avLst/>
          </a:prstGeom>
          <a:noFill/>
        </p:spPr>
        <p:txBody>
          <a:bodyPr wrap="square" rtlCol="0">
            <a:spAutoFit/>
          </a:bodyPr>
          <a:lstStyle/>
          <a:p>
            <a:pPr algn="ctr"/>
            <a:r>
              <a:rPr lang="en-US" sz="1600" dirty="0">
                <a:solidFill>
                  <a:srgbClr val="FF0000"/>
                </a:solidFill>
              </a:rPr>
              <a:t>Target video frame</a:t>
            </a:r>
          </a:p>
        </p:txBody>
      </p:sp>
      <p:sp>
        <p:nvSpPr>
          <p:cNvPr id="11" name="TextBox 10"/>
          <p:cNvSpPr txBox="1"/>
          <p:nvPr/>
        </p:nvSpPr>
        <p:spPr>
          <a:xfrm>
            <a:off x="2905357" y="2116359"/>
            <a:ext cx="1186718" cy="584775"/>
          </a:xfrm>
          <a:prstGeom prst="rect">
            <a:avLst/>
          </a:prstGeom>
          <a:noFill/>
        </p:spPr>
        <p:txBody>
          <a:bodyPr wrap="square" rtlCol="0">
            <a:spAutoFit/>
          </a:bodyPr>
          <a:lstStyle/>
          <a:p>
            <a:pPr algn="ctr"/>
            <a:r>
              <a:rPr lang="en-US" sz="1600" dirty="0">
                <a:solidFill>
                  <a:srgbClr val="FF0000"/>
                </a:solidFill>
              </a:rPr>
              <a:t>Current video frame</a:t>
            </a:r>
          </a:p>
        </p:txBody>
      </p:sp>
      <p:sp>
        <p:nvSpPr>
          <p:cNvPr id="7" name="TextBox 6"/>
          <p:cNvSpPr txBox="1"/>
          <p:nvPr/>
        </p:nvSpPr>
        <p:spPr>
          <a:xfrm>
            <a:off x="464014" y="3556903"/>
            <a:ext cx="2638193" cy="338554"/>
          </a:xfrm>
          <a:prstGeom prst="rect">
            <a:avLst/>
          </a:prstGeom>
          <a:noFill/>
        </p:spPr>
        <p:txBody>
          <a:bodyPr wrap="square" rtlCol="0">
            <a:spAutoFit/>
          </a:bodyPr>
          <a:lstStyle/>
          <a:p>
            <a:pPr algn="ctr"/>
            <a:r>
              <a:rPr lang="en-US" sz="1600" b="1" dirty="0">
                <a:solidFill>
                  <a:srgbClr val="FF0000"/>
                </a:solidFill>
              </a:rPr>
              <a:t>* Video is resized to [80, 80]</a:t>
            </a:r>
          </a:p>
        </p:txBody>
      </p:sp>
    </p:spTree>
    <p:extLst>
      <p:ext uri="{BB962C8B-B14F-4D97-AF65-F5344CB8AC3E}">
        <p14:creationId xmlns:p14="http://schemas.microsoft.com/office/powerpoint/2010/main" val="8449999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854075"/>
          </a:xfrm>
        </p:spPr>
        <p:txBody>
          <a:bodyPr/>
          <a:lstStyle/>
          <a:p>
            <a:r>
              <a:rPr lang="en-US" b="1" dirty="0">
                <a:solidFill>
                  <a:srgbClr val="A5285F"/>
                </a:solidFill>
                <a:effectLst>
                  <a:outerShdw blurRad="38100" dist="38100" dir="2700000" algn="tl">
                    <a:srgbClr val="000000">
                      <a:alpha val="43137"/>
                    </a:srgbClr>
                  </a:outerShdw>
                </a:effectLst>
              </a:rPr>
              <a:t>Overview</a:t>
            </a:r>
          </a:p>
        </p:txBody>
      </p:sp>
      <p:sp>
        <p:nvSpPr>
          <p:cNvPr id="8" name="Title 1"/>
          <p:cNvSpPr txBox="1">
            <a:spLocks/>
          </p:cNvSpPr>
          <p:nvPr/>
        </p:nvSpPr>
        <p:spPr>
          <a:xfrm>
            <a:off x="0" y="1219201"/>
            <a:ext cx="12192000" cy="142671"/>
          </a:xfrm>
          <a:prstGeom prst="rect">
            <a:avLst/>
          </a:prstGeom>
          <a:solidFill>
            <a:srgbClr val="A5285F"/>
          </a:solidFill>
        </p:spPr>
        <p:txBody>
          <a:bodyPr vert="horz" lIns="91440" tIns="45720" rIns="91440" bIns="45720" rtlCol="0" anchor="ctr">
            <a:normAutofit fontScale="2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solidFill>
                  <a:schemeClr val="bg1"/>
                </a:solidFill>
                <a:effectLst>
                  <a:outerShdw blurRad="38100" dist="38100" dir="2700000" algn="tl">
                    <a:srgbClr val="000000">
                      <a:alpha val="43137"/>
                    </a:srgbClr>
                  </a:outerShdw>
                </a:effectLst>
              </a:rPr>
              <a:t>Intelligent Media Lab @ POSTECH   </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4DBD84FE-CD30-4BE5-BC56-ACD1E245C092}"/>
                  </a:ext>
                </a:extLst>
              </p:cNvPr>
              <p:cNvSpPr txBox="1"/>
              <p:nvPr/>
            </p:nvSpPr>
            <p:spPr>
              <a:xfrm>
                <a:off x="662031" y="1491536"/>
                <a:ext cx="10966657" cy="1477328"/>
              </a:xfrm>
              <a:prstGeom prst="rect">
                <a:avLst/>
              </a:prstGeom>
              <a:noFill/>
            </p:spPr>
            <p:txBody>
              <a:bodyPr wrap="square" rtlCol="0">
                <a:spAutoFit/>
              </a:bodyPr>
              <a:lstStyle/>
              <a:p>
                <a:pPr marL="285750" indent="-285750" algn="just">
                  <a:buFont typeface="Wingdings" panose="05000000000000000000" pitchFamily="2" charset="2"/>
                  <a:buChar char="q"/>
                </a:pPr>
                <a:r>
                  <a:rPr lang="en-US" dirty="0"/>
                  <a:t>A method to </a:t>
                </a:r>
                <a:r>
                  <a:rPr lang="en-US" u="sng" dirty="0"/>
                  <a:t>estimate material properties </a:t>
                </a:r>
                <a:r>
                  <a:rPr lang="en-US" dirty="0"/>
                  <a:t>of an object by examining </a:t>
                </a:r>
                <a:r>
                  <a:rPr lang="en-US" u="sng" dirty="0"/>
                  <a:t>small motions </a:t>
                </a:r>
                <a:r>
                  <a:rPr lang="en-US" dirty="0"/>
                  <a:t>in video. </a:t>
                </a:r>
              </a:p>
              <a:p>
                <a:pPr marL="285750" indent="-285750" algn="just">
                  <a:buFont typeface="Wingdings" panose="05000000000000000000" pitchFamily="2" charset="2"/>
                  <a:buChar char="q"/>
                </a:pPr>
                <a:r>
                  <a:rPr lang="en-US" u="sng" dirty="0"/>
                  <a:t>Local motion signals </a:t>
                </a:r>
                <a:r>
                  <a:rPr lang="en-US" dirty="0"/>
                  <a:t>are extracted from captured videos and used to compute a </a:t>
                </a:r>
                <a:r>
                  <a:rPr lang="en-US" u="sng" dirty="0"/>
                  <a:t>temporal power spectrum </a:t>
                </a:r>
                <a:r>
                  <a:rPr lang="en-US" dirty="0"/>
                  <a:t>for each object.</a:t>
                </a:r>
              </a:p>
              <a:p>
                <a:pPr marL="285750" indent="-285750" algn="just">
                  <a:buFont typeface="Wingdings" panose="05000000000000000000" pitchFamily="2" charset="2"/>
                  <a:buChar char="q"/>
                </a:pPr>
                <a:r>
                  <a:rPr lang="en-US" dirty="0"/>
                  <a:t>The </a:t>
                </a:r>
                <a:r>
                  <a:rPr lang="en-US" u="sng" dirty="0"/>
                  <a:t>temporal frequencies of motion</a:t>
                </a:r>
                <a:r>
                  <a:rPr lang="en-US" dirty="0"/>
                  <a:t>  in the spectrum is used to find </a:t>
                </a:r>
                <a:r>
                  <a:rPr lang="en-US" u="sng" dirty="0"/>
                  <a:t>resonant frequencies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rPr>
                          <m:t>𝑖</m:t>
                        </m:r>
                      </m:sub>
                    </m:sSub>
                  </m:oMath>
                </a14:m>
                <a:r>
                  <a:rPr lang="en-US" dirty="0"/>
                  <a:t> of visible objects.</a:t>
                </a:r>
              </a:p>
              <a:p>
                <a:pPr marL="285750" indent="-285750" algn="just">
                  <a:buFont typeface="Wingdings" panose="05000000000000000000" pitchFamily="2" charset="2"/>
                  <a:buChar char="q"/>
                </a:pPr>
                <a:r>
                  <a:rPr lang="en-US" dirty="0"/>
                  <a:t>Frequencies of these modes can be directly related to </a:t>
                </a:r>
                <a:r>
                  <a:rPr lang="en-US" u="sng" dirty="0"/>
                  <a:t>its material properties</a:t>
                </a:r>
                <a:r>
                  <a:rPr lang="en-US" dirty="0"/>
                  <a:t>.</a:t>
                </a:r>
              </a:p>
            </p:txBody>
          </p:sp>
        </mc:Choice>
        <mc:Fallback xmlns="">
          <p:sp>
            <p:nvSpPr>
              <p:cNvPr id="7" name="TextBox 6">
                <a:extLst>
                  <a:ext uri="{FF2B5EF4-FFF2-40B4-BE49-F238E27FC236}">
                    <a16:creationId xmlns:a16="http://schemas.microsoft.com/office/drawing/2014/main" id="{4DBD84FE-CD30-4BE5-BC56-ACD1E245C092}"/>
                  </a:ext>
                </a:extLst>
              </p:cNvPr>
              <p:cNvSpPr txBox="1">
                <a:spLocks noRot="1" noChangeAspect="1" noMove="1" noResize="1" noEditPoints="1" noAdjustHandles="1" noChangeArrowheads="1" noChangeShapeType="1" noTextEdit="1"/>
              </p:cNvSpPr>
              <p:nvPr/>
            </p:nvSpPr>
            <p:spPr>
              <a:xfrm>
                <a:off x="662031" y="1491536"/>
                <a:ext cx="10966657" cy="1477328"/>
              </a:xfrm>
              <a:prstGeom prst="rect">
                <a:avLst/>
              </a:prstGeom>
              <a:blipFill>
                <a:blip r:embed="rId2"/>
                <a:stretch>
                  <a:fillRect l="-389" t="-2479" r="-445" b="-5785"/>
                </a:stretch>
              </a:blipFill>
            </p:spPr>
            <p:txBody>
              <a:bodyPr/>
              <a:lstStyle/>
              <a:p>
                <a:r>
                  <a:rPr lang="en-US">
                    <a:noFill/>
                  </a:rPr>
                  <a:t> </a:t>
                </a:r>
              </a:p>
            </p:txBody>
          </p:sp>
        </mc:Fallback>
      </mc:AlternateContent>
      <p:pic>
        <p:nvPicPr>
          <p:cNvPr id="28" name="Picture 27">
            <a:extLst>
              <a:ext uri="{FF2B5EF4-FFF2-40B4-BE49-F238E27FC236}">
                <a16:creationId xmlns:a16="http://schemas.microsoft.com/office/drawing/2014/main" id="{19518E2E-E7D1-4937-8D23-AC39B3E810D8}"/>
              </a:ext>
            </a:extLst>
          </p:cNvPr>
          <p:cNvPicPr>
            <a:picLocks noChangeAspect="1"/>
          </p:cNvPicPr>
          <p:nvPr/>
        </p:nvPicPr>
        <p:blipFill>
          <a:blip r:embed="rId3"/>
          <a:stretch>
            <a:fillRect/>
          </a:stretch>
        </p:blipFill>
        <p:spPr>
          <a:xfrm>
            <a:off x="7080735" y="3178085"/>
            <a:ext cx="663609" cy="2114551"/>
          </a:xfrm>
          <a:prstGeom prst="rect">
            <a:avLst/>
          </a:prstGeom>
        </p:spPr>
      </p:pic>
      <p:cxnSp>
        <p:nvCxnSpPr>
          <p:cNvPr id="29" name="Straight Connector 28">
            <a:extLst>
              <a:ext uri="{FF2B5EF4-FFF2-40B4-BE49-F238E27FC236}">
                <a16:creationId xmlns:a16="http://schemas.microsoft.com/office/drawing/2014/main" id="{EF49F146-14A7-40AF-8C9C-0529C4E0A3D2}"/>
              </a:ext>
            </a:extLst>
          </p:cNvPr>
          <p:cNvCxnSpPr/>
          <p:nvPr/>
        </p:nvCxnSpPr>
        <p:spPr>
          <a:xfrm>
            <a:off x="7744344" y="3309815"/>
            <a:ext cx="0" cy="39883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3BEC2F0D-1F83-4576-AA74-42051C2693D6}"/>
              </a:ext>
            </a:extLst>
          </p:cNvPr>
          <p:cNvCxnSpPr/>
          <p:nvPr/>
        </p:nvCxnSpPr>
        <p:spPr>
          <a:xfrm>
            <a:off x="7666523" y="3309815"/>
            <a:ext cx="0" cy="39883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FB1DC4B8-A9B7-4736-AB9F-942D07AE782D}"/>
              </a:ext>
            </a:extLst>
          </p:cNvPr>
          <p:cNvCxnSpPr/>
          <p:nvPr/>
        </p:nvCxnSpPr>
        <p:spPr>
          <a:xfrm>
            <a:off x="7744344" y="3977781"/>
            <a:ext cx="0" cy="39883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3A7C7846-09E7-42CB-B623-1CE4BE97FDCE}"/>
              </a:ext>
            </a:extLst>
          </p:cNvPr>
          <p:cNvCxnSpPr/>
          <p:nvPr/>
        </p:nvCxnSpPr>
        <p:spPr>
          <a:xfrm>
            <a:off x="7666523" y="3977781"/>
            <a:ext cx="0" cy="39883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971974B5-DAA9-45FC-B03F-36921E85AC4A}"/>
              </a:ext>
            </a:extLst>
          </p:cNvPr>
          <p:cNvCxnSpPr/>
          <p:nvPr/>
        </p:nvCxnSpPr>
        <p:spPr>
          <a:xfrm>
            <a:off x="7080735" y="3309815"/>
            <a:ext cx="0" cy="39883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5C660A12-2072-4BDE-BCEF-CE29785BEC88}"/>
              </a:ext>
            </a:extLst>
          </p:cNvPr>
          <p:cNvCxnSpPr/>
          <p:nvPr/>
        </p:nvCxnSpPr>
        <p:spPr>
          <a:xfrm>
            <a:off x="7008284" y="3309815"/>
            <a:ext cx="0" cy="39883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606017F-AF54-4B0D-96F4-85A526B29EA3}"/>
              </a:ext>
            </a:extLst>
          </p:cNvPr>
          <p:cNvCxnSpPr/>
          <p:nvPr/>
        </p:nvCxnSpPr>
        <p:spPr>
          <a:xfrm>
            <a:off x="7080735" y="3984267"/>
            <a:ext cx="0" cy="39883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1BA7C21F-07CE-4F92-BC54-E88BC60C7AF3}"/>
              </a:ext>
            </a:extLst>
          </p:cNvPr>
          <p:cNvCxnSpPr/>
          <p:nvPr/>
        </p:nvCxnSpPr>
        <p:spPr>
          <a:xfrm>
            <a:off x="7008284" y="3977781"/>
            <a:ext cx="0" cy="39883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F3E2FCEC-3671-46B0-916C-EB08F117996D}"/>
              </a:ext>
            </a:extLst>
          </p:cNvPr>
          <p:cNvCxnSpPr/>
          <p:nvPr/>
        </p:nvCxnSpPr>
        <p:spPr>
          <a:xfrm>
            <a:off x="7666523" y="3178085"/>
            <a:ext cx="233463"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2DD1F9DD-6FAA-41F3-A814-C41D58328DDB}"/>
              </a:ext>
            </a:extLst>
          </p:cNvPr>
          <p:cNvCxnSpPr/>
          <p:nvPr/>
        </p:nvCxnSpPr>
        <p:spPr>
          <a:xfrm flipH="1">
            <a:off x="6917493" y="3178085"/>
            <a:ext cx="243191"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9603CBF5-2C11-46B9-82E8-23913AAE6931}"/>
              </a:ext>
            </a:extLst>
          </p:cNvPr>
          <p:cNvCxnSpPr>
            <a:cxnSpLocks/>
          </p:cNvCxnSpPr>
          <p:nvPr/>
        </p:nvCxnSpPr>
        <p:spPr>
          <a:xfrm>
            <a:off x="7276352" y="3178085"/>
            <a:ext cx="253983" cy="0"/>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40" name="Picture 39">
            <a:extLst>
              <a:ext uri="{FF2B5EF4-FFF2-40B4-BE49-F238E27FC236}">
                <a16:creationId xmlns:a16="http://schemas.microsoft.com/office/drawing/2014/main" id="{17A58094-94F6-4CD8-B2F7-AC73C9607344}"/>
              </a:ext>
            </a:extLst>
          </p:cNvPr>
          <p:cNvPicPr>
            <a:picLocks noChangeAspect="1"/>
          </p:cNvPicPr>
          <p:nvPr/>
        </p:nvPicPr>
        <p:blipFill>
          <a:blip r:embed="rId4"/>
          <a:stretch>
            <a:fillRect/>
          </a:stretch>
        </p:blipFill>
        <p:spPr>
          <a:xfrm>
            <a:off x="8403482" y="3178085"/>
            <a:ext cx="3562663" cy="419100"/>
          </a:xfrm>
          <a:prstGeom prst="rect">
            <a:avLst/>
          </a:prstGeom>
        </p:spPr>
      </p:pic>
      <p:pic>
        <p:nvPicPr>
          <p:cNvPr id="41" name="Picture 40">
            <a:extLst>
              <a:ext uri="{FF2B5EF4-FFF2-40B4-BE49-F238E27FC236}">
                <a16:creationId xmlns:a16="http://schemas.microsoft.com/office/drawing/2014/main" id="{03CFF654-5DD5-4E32-8482-CDB8AC61F0FA}"/>
              </a:ext>
            </a:extLst>
          </p:cNvPr>
          <p:cNvPicPr>
            <a:picLocks noChangeAspect="1"/>
          </p:cNvPicPr>
          <p:nvPr/>
        </p:nvPicPr>
        <p:blipFill>
          <a:blip r:embed="rId5"/>
          <a:stretch>
            <a:fillRect/>
          </a:stretch>
        </p:blipFill>
        <p:spPr>
          <a:xfrm>
            <a:off x="8481304" y="3645722"/>
            <a:ext cx="3543296" cy="352425"/>
          </a:xfrm>
          <a:prstGeom prst="rect">
            <a:avLst/>
          </a:prstGeom>
        </p:spPr>
      </p:pic>
      <p:pic>
        <p:nvPicPr>
          <p:cNvPr id="42" name="Picture 41">
            <a:extLst>
              <a:ext uri="{FF2B5EF4-FFF2-40B4-BE49-F238E27FC236}">
                <a16:creationId xmlns:a16="http://schemas.microsoft.com/office/drawing/2014/main" id="{47B59EB7-DC2D-41A6-BDA7-6FB83112DD3E}"/>
              </a:ext>
            </a:extLst>
          </p:cNvPr>
          <p:cNvPicPr>
            <a:picLocks noChangeAspect="1"/>
          </p:cNvPicPr>
          <p:nvPr/>
        </p:nvPicPr>
        <p:blipFill>
          <a:blip r:embed="rId6"/>
          <a:stretch>
            <a:fillRect/>
          </a:stretch>
        </p:blipFill>
        <p:spPr>
          <a:xfrm>
            <a:off x="8481304" y="4028746"/>
            <a:ext cx="3543293" cy="419100"/>
          </a:xfrm>
          <a:prstGeom prst="rect">
            <a:avLst/>
          </a:prstGeom>
        </p:spPr>
      </p:pic>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C571095E-E7D4-4D9C-98E1-2ED81E2CDD30}"/>
                  </a:ext>
                </a:extLst>
              </p:cNvPr>
              <p:cNvSpPr txBox="1"/>
              <p:nvPr/>
            </p:nvSpPr>
            <p:spPr>
              <a:xfrm>
                <a:off x="8403482" y="4646305"/>
                <a:ext cx="3788518" cy="646331"/>
              </a:xfrm>
              <a:prstGeom prst="rect">
                <a:avLst/>
              </a:prstGeom>
              <a:noFill/>
            </p:spPr>
            <p:txBody>
              <a:bodyPr wrap="square" rtlCol="0">
                <a:spAutoFit/>
              </a:bodyPr>
              <a:lstStyle/>
              <a:p>
                <a:r>
                  <a:rPr lang="en-US" dirty="0"/>
                  <a:t>Here, resonant frequencies are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𝑖</m:t>
                        </m:r>
                      </m:sub>
                    </m:sSub>
                  </m:oMath>
                </a14:m>
                <a:endParaRPr lang="en-US" dirty="0"/>
              </a:p>
              <a:p>
                <a:r>
                  <a:rPr lang="en-US" dirty="0"/>
                  <a:t>           mode shapes are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𝑖</m:t>
                        </m:r>
                      </m:sub>
                    </m:sSub>
                  </m:oMath>
                </a14:m>
                <a:endParaRPr lang="en-US" dirty="0"/>
              </a:p>
            </p:txBody>
          </p:sp>
        </mc:Choice>
        <mc:Fallback xmlns="">
          <p:sp>
            <p:nvSpPr>
              <p:cNvPr id="43" name="TextBox 42">
                <a:extLst>
                  <a:ext uri="{FF2B5EF4-FFF2-40B4-BE49-F238E27FC236}">
                    <a16:creationId xmlns:a16="http://schemas.microsoft.com/office/drawing/2014/main" id="{C571095E-E7D4-4D9C-98E1-2ED81E2CDD30}"/>
                  </a:ext>
                </a:extLst>
              </p:cNvPr>
              <p:cNvSpPr txBox="1">
                <a:spLocks noRot="1" noChangeAspect="1" noMove="1" noResize="1" noEditPoints="1" noAdjustHandles="1" noChangeArrowheads="1" noChangeShapeType="1" noTextEdit="1"/>
              </p:cNvSpPr>
              <p:nvPr/>
            </p:nvSpPr>
            <p:spPr>
              <a:xfrm>
                <a:off x="8403482" y="4646305"/>
                <a:ext cx="3788518" cy="646331"/>
              </a:xfrm>
              <a:prstGeom prst="rect">
                <a:avLst/>
              </a:prstGeom>
              <a:blipFill>
                <a:blip r:embed="rId7"/>
                <a:stretch>
                  <a:fillRect l="-1449" t="-4717" b="-14151"/>
                </a:stretch>
              </a:blipFill>
            </p:spPr>
            <p:txBody>
              <a:bodyPr/>
              <a:lstStyle/>
              <a:p>
                <a:r>
                  <a:rPr lang="en-US">
                    <a:noFill/>
                  </a:rPr>
                  <a:t> </a:t>
                </a:r>
              </a:p>
            </p:txBody>
          </p:sp>
        </mc:Fallback>
      </mc:AlternateContent>
      <p:pic>
        <p:nvPicPr>
          <p:cNvPr id="44" name="Picture 43">
            <a:extLst>
              <a:ext uri="{FF2B5EF4-FFF2-40B4-BE49-F238E27FC236}">
                <a16:creationId xmlns:a16="http://schemas.microsoft.com/office/drawing/2014/main" id="{57662199-3AB3-4DEE-976A-E12FC528BD4A}"/>
              </a:ext>
            </a:extLst>
          </p:cNvPr>
          <p:cNvPicPr>
            <a:picLocks noChangeAspect="1"/>
          </p:cNvPicPr>
          <p:nvPr/>
        </p:nvPicPr>
        <p:blipFill>
          <a:blip r:embed="rId3"/>
          <a:stretch>
            <a:fillRect/>
          </a:stretch>
        </p:blipFill>
        <p:spPr>
          <a:xfrm>
            <a:off x="847875" y="3245196"/>
            <a:ext cx="663609" cy="2114551"/>
          </a:xfrm>
          <a:prstGeom prst="rect">
            <a:avLst/>
          </a:prstGeom>
          <a:ln w="19050">
            <a:solidFill>
              <a:schemeClr val="tx1"/>
            </a:solidFill>
          </a:ln>
        </p:spPr>
      </p:pic>
      <p:sp>
        <p:nvSpPr>
          <p:cNvPr id="45" name="TextBox 44">
            <a:extLst>
              <a:ext uri="{FF2B5EF4-FFF2-40B4-BE49-F238E27FC236}">
                <a16:creationId xmlns:a16="http://schemas.microsoft.com/office/drawing/2014/main" id="{0270381F-DF52-43A1-B978-FBEC0DB2574F}"/>
              </a:ext>
            </a:extLst>
          </p:cNvPr>
          <p:cNvSpPr txBox="1"/>
          <p:nvPr/>
        </p:nvSpPr>
        <p:spPr>
          <a:xfrm>
            <a:off x="817246" y="5555922"/>
            <a:ext cx="774966" cy="369332"/>
          </a:xfrm>
          <a:prstGeom prst="rect">
            <a:avLst/>
          </a:prstGeom>
          <a:noFill/>
        </p:spPr>
        <p:txBody>
          <a:bodyPr wrap="square" rtlCol="0">
            <a:spAutoFit/>
          </a:bodyPr>
          <a:lstStyle/>
          <a:p>
            <a:r>
              <a:rPr lang="en-US" dirty="0"/>
              <a:t>Video</a:t>
            </a:r>
          </a:p>
        </p:txBody>
      </p:sp>
      <p:sp>
        <p:nvSpPr>
          <p:cNvPr id="46" name="Arrow: Right 45">
            <a:extLst>
              <a:ext uri="{FF2B5EF4-FFF2-40B4-BE49-F238E27FC236}">
                <a16:creationId xmlns:a16="http://schemas.microsoft.com/office/drawing/2014/main" id="{676B627C-E82F-41E3-9510-48253C71B0CF}"/>
              </a:ext>
            </a:extLst>
          </p:cNvPr>
          <p:cNvSpPr/>
          <p:nvPr/>
        </p:nvSpPr>
        <p:spPr>
          <a:xfrm>
            <a:off x="3462957" y="3592518"/>
            <a:ext cx="320999" cy="347869"/>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43422C79-6833-4A7C-90A7-460857520732}"/>
              </a:ext>
            </a:extLst>
          </p:cNvPr>
          <p:cNvSpPr txBox="1"/>
          <p:nvPr/>
        </p:nvSpPr>
        <p:spPr>
          <a:xfrm>
            <a:off x="8403482" y="5555472"/>
            <a:ext cx="2792536" cy="369332"/>
          </a:xfrm>
          <a:prstGeom prst="rect">
            <a:avLst/>
          </a:prstGeom>
          <a:noFill/>
          <a:ln>
            <a:solidFill>
              <a:schemeClr val="tx1"/>
            </a:solidFill>
          </a:ln>
        </p:spPr>
        <p:txBody>
          <a:bodyPr wrap="square" rtlCol="0">
            <a:spAutoFit/>
          </a:bodyPr>
          <a:lstStyle/>
          <a:p>
            <a:r>
              <a:rPr lang="en-US" dirty="0"/>
              <a:t>From eigenmode analysis</a:t>
            </a:r>
          </a:p>
        </p:txBody>
      </p:sp>
      <p:grpSp>
        <p:nvGrpSpPr>
          <p:cNvPr id="47" name="Group 46">
            <a:extLst>
              <a:ext uri="{FF2B5EF4-FFF2-40B4-BE49-F238E27FC236}">
                <a16:creationId xmlns:a16="http://schemas.microsoft.com/office/drawing/2014/main" id="{632B8125-E294-487E-B981-40D9AD6DC14C}"/>
              </a:ext>
            </a:extLst>
          </p:cNvPr>
          <p:cNvGrpSpPr/>
          <p:nvPr/>
        </p:nvGrpSpPr>
        <p:grpSpPr>
          <a:xfrm>
            <a:off x="814069" y="3233633"/>
            <a:ext cx="684656" cy="2127816"/>
            <a:chOff x="5937533" y="1952949"/>
            <a:chExt cx="684656" cy="2213517"/>
          </a:xfrm>
        </p:grpSpPr>
        <p:sp>
          <p:nvSpPr>
            <p:cNvPr id="146" name="Rectangle 145">
              <a:extLst>
                <a:ext uri="{FF2B5EF4-FFF2-40B4-BE49-F238E27FC236}">
                  <a16:creationId xmlns:a16="http://schemas.microsoft.com/office/drawing/2014/main" id="{0CB2EF99-8925-458A-9B4B-941AB3D6BAEE}"/>
                </a:ext>
              </a:extLst>
            </p:cNvPr>
            <p:cNvSpPr/>
            <p:nvPr/>
          </p:nvSpPr>
          <p:spPr>
            <a:xfrm>
              <a:off x="5937533" y="1952949"/>
              <a:ext cx="171450" cy="16815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7" name="Rectangle 146">
              <a:extLst>
                <a:ext uri="{FF2B5EF4-FFF2-40B4-BE49-F238E27FC236}">
                  <a16:creationId xmlns:a16="http://schemas.microsoft.com/office/drawing/2014/main" id="{0248DD61-8A6A-4E53-83CB-2D5C68C84F83}"/>
                </a:ext>
              </a:extLst>
            </p:cNvPr>
            <p:cNvSpPr/>
            <p:nvPr/>
          </p:nvSpPr>
          <p:spPr>
            <a:xfrm>
              <a:off x="5937533" y="2121107"/>
              <a:ext cx="171450" cy="16815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8" name="Rectangle 147">
              <a:extLst>
                <a:ext uri="{FF2B5EF4-FFF2-40B4-BE49-F238E27FC236}">
                  <a16:creationId xmlns:a16="http://schemas.microsoft.com/office/drawing/2014/main" id="{E4D2A6E5-A8A7-4DA7-BB2D-22E3940EFBAB}"/>
                </a:ext>
              </a:extLst>
            </p:cNvPr>
            <p:cNvSpPr/>
            <p:nvPr/>
          </p:nvSpPr>
          <p:spPr>
            <a:xfrm>
              <a:off x="5937533" y="2294111"/>
              <a:ext cx="171450" cy="16815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9" name="Rectangle 148">
              <a:extLst>
                <a:ext uri="{FF2B5EF4-FFF2-40B4-BE49-F238E27FC236}">
                  <a16:creationId xmlns:a16="http://schemas.microsoft.com/office/drawing/2014/main" id="{E26FC22F-50E4-4BF5-A5F4-81A4734D991A}"/>
                </a:ext>
              </a:extLst>
            </p:cNvPr>
            <p:cNvSpPr/>
            <p:nvPr/>
          </p:nvSpPr>
          <p:spPr>
            <a:xfrm>
              <a:off x="5937533" y="2462269"/>
              <a:ext cx="171450" cy="16815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0" name="Rectangle 149">
              <a:extLst>
                <a:ext uri="{FF2B5EF4-FFF2-40B4-BE49-F238E27FC236}">
                  <a16:creationId xmlns:a16="http://schemas.microsoft.com/office/drawing/2014/main" id="{C5B184EE-AC0C-45FE-B972-C532DABDA5EF}"/>
                </a:ext>
              </a:extLst>
            </p:cNvPr>
            <p:cNvSpPr/>
            <p:nvPr/>
          </p:nvSpPr>
          <p:spPr>
            <a:xfrm>
              <a:off x="5937533" y="2630428"/>
              <a:ext cx="171450" cy="16815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51" name="Rectangle 150">
              <a:extLst>
                <a:ext uri="{FF2B5EF4-FFF2-40B4-BE49-F238E27FC236}">
                  <a16:creationId xmlns:a16="http://schemas.microsoft.com/office/drawing/2014/main" id="{046FDF8D-8677-4792-9258-D69747B8EE51}"/>
                </a:ext>
              </a:extLst>
            </p:cNvPr>
            <p:cNvSpPr/>
            <p:nvPr/>
          </p:nvSpPr>
          <p:spPr>
            <a:xfrm>
              <a:off x="5937533" y="2803432"/>
              <a:ext cx="171450" cy="16815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2" name="Rectangle 151">
              <a:extLst>
                <a:ext uri="{FF2B5EF4-FFF2-40B4-BE49-F238E27FC236}">
                  <a16:creationId xmlns:a16="http://schemas.microsoft.com/office/drawing/2014/main" id="{0078E341-CA48-4A0F-A67E-DA23FFD266F9}"/>
                </a:ext>
              </a:extLst>
            </p:cNvPr>
            <p:cNvSpPr/>
            <p:nvPr/>
          </p:nvSpPr>
          <p:spPr>
            <a:xfrm>
              <a:off x="5937533" y="2971590"/>
              <a:ext cx="171450" cy="16815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3" name="Rectangle 152">
              <a:extLst>
                <a:ext uri="{FF2B5EF4-FFF2-40B4-BE49-F238E27FC236}">
                  <a16:creationId xmlns:a16="http://schemas.microsoft.com/office/drawing/2014/main" id="{6D2F66D4-07F1-467F-81F9-56A74452A785}"/>
                </a:ext>
              </a:extLst>
            </p:cNvPr>
            <p:cNvSpPr/>
            <p:nvPr/>
          </p:nvSpPr>
          <p:spPr>
            <a:xfrm>
              <a:off x="5937533" y="3139748"/>
              <a:ext cx="171450" cy="16815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4" name="Rectangle 153">
              <a:extLst>
                <a:ext uri="{FF2B5EF4-FFF2-40B4-BE49-F238E27FC236}">
                  <a16:creationId xmlns:a16="http://schemas.microsoft.com/office/drawing/2014/main" id="{A4AF7DF6-8EF6-4DA5-AE67-F558744C3F1A}"/>
                </a:ext>
              </a:extLst>
            </p:cNvPr>
            <p:cNvSpPr/>
            <p:nvPr/>
          </p:nvSpPr>
          <p:spPr>
            <a:xfrm>
              <a:off x="5937533" y="3312752"/>
              <a:ext cx="171450" cy="16815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5" name="Rectangle 154">
              <a:extLst>
                <a:ext uri="{FF2B5EF4-FFF2-40B4-BE49-F238E27FC236}">
                  <a16:creationId xmlns:a16="http://schemas.microsoft.com/office/drawing/2014/main" id="{01F8F1DD-943D-4A09-8357-B1DD2F5705E6}"/>
                </a:ext>
              </a:extLst>
            </p:cNvPr>
            <p:cNvSpPr/>
            <p:nvPr/>
          </p:nvSpPr>
          <p:spPr>
            <a:xfrm>
              <a:off x="5937533" y="3480910"/>
              <a:ext cx="171450" cy="16815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6" name="Rectangle 155">
              <a:extLst>
                <a:ext uri="{FF2B5EF4-FFF2-40B4-BE49-F238E27FC236}">
                  <a16:creationId xmlns:a16="http://schemas.microsoft.com/office/drawing/2014/main" id="{D5AC55D0-368D-4AA1-A714-B560E2983466}"/>
                </a:ext>
              </a:extLst>
            </p:cNvPr>
            <p:cNvSpPr/>
            <p:nvPr/>
          </p:nvSpPr>
          <p:spPr>
            <a:xfrm>
              <a:off x="5937533" y="3649069"/>
              <a:ext cx="171450" cy="16815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7" name="Rectangle 156">
              <a:extLst>
                <a:ext uri="{FF2B5EF4-FFF2-40B4-BE49-F238E27FC236}">
                  <a16:creationId xmlns:a16="http://schemas.microsoft.com/office/drawing/2014/main" id="{18288A73-3911-450E-9F19-9FCC1F1F4B0E}"/>
                </a:ext>
              </a:extLst>
            </p:cNvPr>
            <p:cNvSpPr/>
            <p:nvPr/>
          </p:nvSpPr>
          <p:spPr>
            <a:xfrm>
              <a:off x="5937533" y="3822073"/>
              <a:ext cx="171450" cy="16815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8" name="Rectangle 157">
              <a:extLst>
                <a:ext uri="{FF2B5EF4-FFF2-40B4-BE49-F238E27FC236}">
                  <a16:creationId xmlns:a16="http://schemas.microsoft.com/office/drawing/2014/main" id="{3227BF31-89BB-4767-A308-A6C35BF6D52B}"/>
                </a:ext>
              </a:extLst>
            </p:cNvPr>
            <p:cNvSpPr/>
            <p:nvPr/>
          </p:nvSpPr>
          <p:spPr>
            <a:xfrm>
              <a:off x="5937533" y="3998306"/>
              <a:ext cx="171450" cy="16815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9" name="Rectangle 158">
              <a:extLst>
                <a:ext uri="{FF2B5EF4-FFF2-40B4-BE49-F238E27FC236}">
                  <a16:creationId xmlns:a16="http://schemas.microsoft.com/office/drawing/2014/main" id="{4D94D802-63E8-48FD-A85A-E2F7897ADFDB}"/>
                </a:ext>
              </a:extLst>
            </p:cNvPr>
            <p:cNvSpPr/>
            <p:nvPr/>
          </p:nvSpPr>
          <p:spPr>
            <a:xfrm>
              <a:off x="6111269" y="1952950"/>
              <a:ext cx="171450" cy="16815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0" name="Rectangle 159">
              <a:extLst>
                <a:ext uri="{FF2B5EF4-FFF2-40B4-BE49-F238E27FC236}">
                  <a16:creationId xmlns:a16="http://schemas.microsoft.com/office/drawing/2014/main" id="{6B885C55-8ADC-4707-A841-A6419C64AE03}"/>
                </a:ext>
              </a:extLst>
            </p:cNvPr>
            <p:cNvSpPr/>
            <p:nvPr/>
          </p:nvSpPr>
          <p:spPr>
            <a:xfrm>
              <a:off x="6111269" y="2121108"/>
              <a:ext cx="171450" cy="16815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1" name="Rectangle 160">
              <a:extLst>
                <a:ext uri="{FF2B5EF4-FFF2-40B4-BE49-F238E27FC236}">
                  <a16:creationId xmlns:a16="http://schemas.microsoft.com/office/drawing/2014/main" id="{69154C86-6A6D-4516-86A2-F05AAF5BD119}"/>
                </a:ext>
              </a:extLst>
            </p:cNvPr>
            <p:cNvSpPr/>
            <p:nvPr/>
          </p:nvSpPr>
          <p:spPr>
            <a:xfrm>
              <a:off x="6111269" y="2294112"/>
              <a:ext cx="171450" cy="16815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2" name="Rectangle 161">
              <a:extLst>
                <a:ext uri="{FF2B5EF4-FFF2-40B4-BE49-F238E27FC236}">
                  <a16:creationId xmlns:a16="http://schemas.microsoft.com/office/drawing/2014/main" id="{39120896-FDCF-4101-8DD3-9F44FDFA8E83}"/>
                </a:ext>
              </a:extLst>
            </p:cNvPr>
            <p:cNvSpPr/>
            <p:nvPr/>
          </p:nvSpPr>
          <p:spPr>
            <a:xfrm>
              <a:off x="6111269" y="2462270"/>
              <a:ext cx="171450" cy="16815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3" name="Rectangle 162">
              <a:extLst>
                <a:ext uri="{FF2B5EF4-FFF2-40B4-BE49-F238E27FC236}">
                  <a16:creationId xmlns:a16="http://schemas.microsoft.com/office/drawing/2014/main" id="{AEDBE22C-91D6-4F4A-96BD-05393ADE284A}"/>
                </a:ext>
              </a:extLst>
            </p:cNvPr>
            <p:cNvSpPr/>
            <p:nvPr/>
          </p:nvSpPr>
          <p:spPr>
            <a:xfrm>
              <a:off x="6111269" y="2630428"/>
              <a:ext cx="171450" cy="16815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4" name="Rectangle 163">
              <a:extLst>
                <a:ext uri="{FF2B5EF4-FFF2-40B4-BE49-F238E27FC236}">
                  <a16:creationId xmlns:a16="http://schemas.microsoft.com/office/drawing/2014/main" id="{A20ADF12-DD7B-4AD6-BFD2-773F937FB627}"/>
                </a:ext>
              </a:extLst>
            </p:cNvPr>
            <p:cNvSpPr/>
            <p:nvPr/>
          </p:nvSpPr>
          <p:spPr>
            <a:xfrm>
              <a:off x="6111269" y="2803432"/>
              <a:ext cx="171450" cy="16815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5" name="Rectangle 164">
              <a:extLst>
                <a:ext uri="{FF2B5EF4-FFF2-40B4-BE49-F238E27FC236}">
                  <a16:creationId xmlns:a16="http://schemas.microsoft.com/office/drawing/2014/main" id="{C34D39BB-6315-494C-8D5D-C5BA914C4C21}"/>
                </a:ext>
              </a:extLst>
            </p:cNvPr>
            <p:cNvSpPr/>
            <p:nvPr/>
          </p:nvSpPr>
          <p:spPr>
            <a:xfrm>
              <a:off x="6111269" y="2971591"/>
              <a:ext cx="171450" cy="16815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6" name="Rectangle 165">
              <a:extLst>
                <a:ext uri="{FF2B5EF4-FFF2-40B4-BE49-F238E27FC236}">
                  <a16:creationId xmlns:a16="http://schemas.microsoft.com/office/drawing/2014/main" id="{2B7EEE82-2BA0-4E50-B9F4-F9C78A5C3A69}"/>
                </a:ext>
              </a:extLst>
            </p:cNvPr>
            <p:cNvSpPr/>
            <p:nvPr/>
          </p:nvSpPr>
          <p:spPr>
            <a:xfrm>
              <a:off x="6111269" y="3139749"/>
              <a:ext cx="171450" cy="16815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7" name="Rectangle 166">
              <a:extLst>
                <a:ext uri="{FF2B5EF4-FFF2-40B4-BE49-F238E27FC236}">
                  <a16:creationId xmlns:a16="http://schemas.microsoft.com/office/drawing/2014/main" id="{54123102-5B3E-4FB0-82D4-A93E5C22F876}"/>
                </a:ext>
              </a:extLst>
            </p:cNvPr>
            <p:cNvSpPr/>
            <p:nvPr/>
          </p:nvSpPr>
          <p:spPr>
            <a:xfrm>
              <a:off x="6111269" y="3312753"/>
              <a:ext cx="171450" cy="16815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8" name="Rectangle 167">
              <a:extLst>
                <a:ext uri="{FF2B5EF4-FFF2-40B4-BE49-F238E27FC236}">
                  <a16:creationId xmlns:a16="http://schemas.microsoft.com/office/drawing/2014/main" id="{8A54EBE3-D3FA-4D8B-BB38-801B6E9471C0}"/>
                </a:ext>
              </a:extLst>
            </p:cNvPr>
            <p:cNvSpPr/>
            <p:nvPr/>
          </p:nvSpPr>
          <p:spPr>
            <a:xfrm>
              <a:off x="6111269" y="3480911"/>
              <a:ext cx="171450" cy="16815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9" name="Rectangle 168">
              <a:extLst>
                <a:ext uri="{FF2B5EF4-FFF2-40B4-BE49-F238E27FC236}">
                  <a16:creationId xmlns:a16="http://schemas.microsoft.com/office/drawing/2014/main" id="{A3DC0280-6282-4BE2-B93A-3450B00F7EE5}"/>
                </a:ext>
              </a:extLst>
            </p:cNvPr>
            <p:cNvSpPr/>
            <p:nvPr/>
          </p:nvSpPr>
          <p:spPr>
            <a:xfrm>
              <a:off x="6111269" y="3649069"/>
              <a:ext cx="171450" cy="16815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0" name="Rectangle 169">
              <a:extLst>
                <a:ext uri="{FF2B5EF4-FFF2-40B4-BE49-F238E27FC236}">
                  <a16:creationId xmlns:a16="http://schemas.microsoft.com/office/drawing/2014/main" id="{E783116D-F3BB-47E3-A320-C1239F7F063F}"/>
                </a:ext>
              </a:extLst>
            </p:cNvPr>
            <p:cNvSpPr/>
            <p:nvPr/>
          </p:nvSpPr>
          <p:spPr>
            <a:xfrm>
              <a:off x="6111269" y="3822073"/>
              <a:ext cx="171450" cy="16815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1" name="Rectangle 170">
              <a:extLst>
                <a:ext uri="{FF2B5EF4-FFF2-40B4-BE49-F238E27FC236}">
                  <a16:creationId xmlns:a16="http://schemas.microsoft.com/office/drawing/2014/main" id="{0FB3E2B1-23B8-4C11-A693-30155FC499C6}"/>
                </a:ext>
              </a:extLst>
            </p:cNvPr>
            <p:cNvSpPr/>
            <p:nvPr/>
          </p:nvSpPr>
          <p:spPr>
            <a:xfrm>
              <a:off x="6111269" y="3998307"/>
              <a:ext cx="171450" cy="16815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2" name="Rectangle 171">
              <a:extLst>
                <a:ext uri="{FF2B5EF4-FFF2-40B4-BE49-F238E27FC236}">
                  <a16:creationId xmlns:a16="http://schemas.microsoft.com/office/drawing/2014/main" id="{700BD8B9-C0B8-4FB3-90A9-7232C14F7B98}"/>
                </a:ext>
              </a:extLst>
            </p:cNvPr>
            <p:cNvSpPr/>
            <p:nvPr/>
          </p:nvSpPr>
          <p:spPr>
            <a:xfrm>
              <a:off x="6282719" y="1952949"/>
              <a:ext cx="171450" cy="16815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3" name="Rectangle 172">
              <a:extLst>
                <a:ext uri="{FF2B5EF4-FFF2-40B4-BE49-F238E27FC236}">
                  <a16:creationId xmlns:a16="http://schemas.microsoft.com/office/drawing/2014/main" id="{2017ED83-2B7C-49B9-AD95-7469CD900144}"/>
                </a:ext>
              </a:extLst>
            </p:cNvPr>
            <p:cNvSpPr/>
            <p:nvPr/>
          </p:nvSpPr>
          <p:spPr>
            <a:xfrm>
              <a:off x="6282719" y="2121107"/>
              <a:ext cx="171450" cy="16815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4" name="Rectangle 173">
              <a:extLst>
                <a:ext uri="{FF2B5EF4-FFF2-40B4-BE49-F238E27FC236}">
                  <a16:creationId xmlns:a16="http://schemas.microsoft.com/office/drawing/2014/main" id="{7069240E-B8F9-497C-B39C-671752989430}"/>
                </a:ext>
              </a:extLst>
            </p:cNvPr>
            <p:cNvSpPr/>
            <p:nvPr/>
          </p:nvSpPr>
          <p:spPr>
            <a:xfrm>
              <a:off x="6282719" y="2294111"/>
              <a:ext cx="171450" cy="16815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5" name="Rectangle 174">
              <a:extLst>
                <a:ext uri="{FF2B5EF4-FFF2-40B4-BE49-F238E27FC236}">
                  <a16:creationId xmlns:a16="http://schemas.microsoft.com/office/drawing/2014/main" id="{E997AF1A-EA20-4B54-9728-B72D62AD2F66}"/>
                </a:ext>
              </a:extLst>
            </p:cNvPr>
            <p:cNvSpPr/>
            <p:nvPr/>
          </p:nvSpPr>
          <p:spPr>
            <a:xfrm>
              <a:off x="6282719" y="2462269"/>
              <a:ext cx="171450" cy="16815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6" name="Rectangle 175">
              <a:extLst>
                <a:ext uri="{FF2B5EF4-FFF2-40B4-BE49-F238E27FC236}">
                  <a16:creationId xmlns:a16="http://schemas.microsoft.com/office/drawing/2014/main" id="{B10CB36E-D05F-4DB5-9594-1733C0D6308C}"/>
                </a:ext>
              </a:extLst>
            </p:cNvPr>
            <p:cNvSpPr/>
            <p:nvPr/>
          </p:nvSpPr>
          <p:spPr>
            <a:xfrm>
              <a:off x="6282719" y="2630428"/>
              <a:ext cx="171450" cy="16815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7" name="Rectangle 176">
              <a:extLst>
                <a:ext uri="{FF2B5EF4-FFF2-40B4-BE49-F238E27FC236}">
                  <a16:creationId xmlns:a16="http://schemas.microsoft.com/office/drawing/2014/main" id="{8DA42519-2403-4C27-81F0-34C5987568AD}"/>
                </a:ext>
              </a:extLst>
            </p:cNvPr>
            <p:cNvSpPr/>
            <p:nvPr/>
          </p:nvSpPr>
          <p:spPr>
            <a:xfrm>
              <a:off x="6282719" y="2803432"/>
              <a:ext cx="171450" cy="16815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8" name="Rectangle 177">
              <a:extLst>
                <a:ext uri="{FF2B5EF4-FFF2-40B4-BE49-F238E27FC236}">
                  <a16:creationId xmlns:a16="http://schemas.microsoft.com/office/drawing/2014/main" id="{24CB7800-3F24-43BD-828F-E5EC79212A56}"/>
                </a:ext>
              </a:extLst>
            </p:cNvPr>
            <p:cNvSpPr/>
            <p:nvPr/>
          </p:nvSpPr>
          <p:spPr>
            <a:xfrm>
              <a:off x="6282719" y="2971590"/>
              <a:ext cx="171450" cy="16815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9" name="Rectangle 178">
              <a:extLst>
                <a:ext uri="{FF2B5EF4-FFF2-40B4-BE49-F238E27FC236}">
                  <a16:creationId xmlns:a16="http://schemas.microsoft.com/office/drawing/2014/main" id="{252D9D00-E1E8-47CB-8301-A03924F3A45B}"/>
                </a:ext>
              </a:extLst>
            </p:cNvPr>
            <p:cNvSpPr/>
            <p:nvPr/>
          </p:nvSpPr>
          <p:spPr>
            <a:xfrm>
              <a:off x="6282719" y="3139748"/>
              <a:ext cx="171450" cy="16815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0" name="Rectangle 179">
              <a:extLst>
                <a:ext uri="{FF2B5EF4-FFF2-40B4-BE49-F238E27FC236}">
                  <a16:creationId xmlns:a16="http://schemas.microsoft.com/office/drawing/2014/main" id="{E3B5CED0-EAEB-4E62-BAA8-68530BBB23EC}"/>
                </a:ext>
              </a:extLst>
            </p:cNvPr>
            <p:cNvSpPr/>
            <p:nvPr/>
          </p:nvSpPr>
          <p:spPr>
            <a:xfrm>
              <a:off x="6282719" y="3312752"/>
              <a:ext cx="171450" cy="16815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1" name="Rectangle 180">
              <a:extLst>
                <a:ext uri="{FF2B5EF4-FFF2-40B4-BE49-F238E27FC236}">
                  <a16:creationId xmlns:a16="http://schemas.microsoft.com/office/drawing/2014/main" id="{EE4BAC52-CD6A-45FD-B0FA-6EEA70278182}"/>
                </a:ext>
              </a:extLst>
            </p:cNvPr>
            <p:cNvSpPr/>
            <p:nvPr/>
          </p:nvSpPr>
          <p:spPr>
            <a:xfrm>
              <a:off x="6282719" y="3480910"/>
              <a:ext cx="171450" cy="16815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2" name="Rectangle 181">
              <a:extLst>
                <a:ext uri="{FF2B5EF4-FFF2-40B4-BE49-F238E27FC236}">
                  <a16:creationId xmlns:a16="http://schemas.microsoft.com/office/drawing/2014/main" id="{1CCEE1FD-3981-4208-B2B6-51543AD00B0C}"/>
                </a:ext>
              </a:extLst>
            </p:cNvPr>
            <p:cNvSpPr/>
            <p:nvPr/>
          </p:nvSpPr>
          <p:spPr>
            <a:xfrm>
              <a:off x="6282719" y="3649069"/>
              <a:ext cx="171450" cy="16815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3" name="Rectangle 182">
              <a:extLst>
                <a:ext uri="{FF2B5EF4-FFF2-40B4-BE49-F238E27FC236}">
                  <a16:creationId xmlns:a16="http://schemas.microsoft.com/office/drawing/2014/main" id="{18596154-1955-413D-A726-9BE937BE7EB5}"/>
                </a:ext>
              </a:extLst>
            </p:cNvPr>
            <p:cNvSpPr/>
            <p:nvPr/>
          </p:nvSpPr>
          <p:spPr>
            <a:xfrm>
              <a:off x="6282719" y="3822073"/>
              <a:ext cx="171450" cy="16815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4" name="Rectangle 183">
              <a:extLst>
                <a:ext uri="{FF2B5EF4-FFF2-40B4-BE49-F238E27FC236}">
                  <a16:creationId xmlns:a16="http://schemas.microsoft.com/office/drawing/2014/main" id="{5B94C3FC-EC53-4526-A633-311439205439}"/>
                </a:ext>
              </a:extLst>
            </p:cNvPr>
            <p:cNvSpPr/>
            <p:nvPr/>
          </p:nvSpPr>
          <p:spPr>
            <a:xfrm>
              <a:off x="6282719" y="3998306"/>
              <a:ext cx="171450" cy="16815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5" name="Rectangle 184">
              <a:extLst>
                <a:ext uri="{FF2B5EF4-FFF2-40B4-BE49-F238E27FC236}">
                  <a16:creationId xmlns:a16="http://schemas.microsoft.com/office/drawing/2014/main" id="{15F4EB5A-109C-42F0-AB8F-CD951AB978C9}"/>
                </a:ext>
              </a:extLst>
            </p:cNvPr>
            <p:cNvSpPr/>
            <p:nvPr/>
          </p:nvSpPr>
          <p:spPr>
            <a:xfrm>
              <a:off x="6450739" y="1952950"/>
              <a:ext cx="171450" cy="16815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6" name="Rectangle 185">
              <a:extLst>
                <a:ext uri="{FF2B5EF4-FFF2-40B4-BE49-F238E27FC236}">
                  <a16:creationId xmlns:a16="http://schemas.microsoft.com/office/drawing/2014/main" id="{CEA9B354-1248-4CB4-A8AD-61D775F5504B}"/>
                </a:ext>
              </a:extLst>
            </p:cNvPr>
            <p:cNvSpPr/>
            <p:nvPr/>
          </p:nvSpPr>
          <p:spPr>
            <a:xfrm>
              <a:off x="6450739" y="2121109"/>
              <a:ext cx="171450" cy="16815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7" name="Rectangle 186">
              <a:extLst>
                <a:ext uri="{FF2B5EF4-FFF2-40B4-BE49-F238E27FC236}">
                  <a16:creationId xmlns:a16="http://schemas.microsoft.com/office/drawing/2014/main" id="{7226A2EF-5DB5-460C-B97E-43F2CC6DE40B}"/>
                </a:ext>
              </a:extLst>
            </p:cNvPr>
            <p:cNvSpPr/>
            <p:nvPr/>
          </p:nvSpPr>
          <p:spPr>
            <a:xfrm>
              <a:off x="6450739" y="2294113"/>
              <a:ext cx="171450" cy="16815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8" name="Rectangle 187">
              <a:extLst>
                <a:ext uri="{FF2B5EF4-FFF2-40B4-BE49-F238E27FC236}">
                  <a16:creationId xmlns:a16="http://schemas.microsoft.com/office/drawing/2014/main" id="{5C763690-FBEE-458A-85B6-B10D89E7976E}"/>
                </a:ext>
              </a:extLst>
            </p:cNvPr>
            <p:cNvSpPr/>
            <p:nvPr/>
          </p:nvSpPr>
          <p:spPr>
            <a:xfrm>
              <a:off x="6450739" y="2462271"/>
              <a:ext cx="171450" cy="16815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9" name="Rectangle 188">
              <a:extLst>
                <a:ext uri="{FF2B5EF4-FFF2-40B4-BE49-F238E27FC236}">
                  <a16:creationId xmlns:a16="http://schemas.microsoft.com/office/drawing/2014/main" id="{A2D0E92A-2B53-4209-AFC3-F9B00AF48A88}"/>
                </a:ext>
              </a:extLst>
            </p:cNvPr>
            <p:cNvSpPr/>
            <p:nvPr/>
          </p:nvSpPr>
          <p:spPr>
            <a:xfrm>
              <a:off x="6450739" y="2630429"/>
              <a:ext cx="171450" cy="16815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0" name="Rectangle 189">
              <a:extLst>
                <a:ext uri="{FF2B5EF4-FFF2-40B4-BE49-F238E27FC236}">
                  <a16:creationId xmlns:a16="http://schemas.microsoft.com/office/drawing/2014/main" id="{4EA3C41D-7BAE-41DB-861D-B4F6E78C701F}"/>
                </a:ext>
              </a:extLst>
            </p:cNvPr>
            <p:cNvSpPr/>
            <p:nvPr/>
          </p:nvSpPr>
          <p:spPr>
            <a:xfrm>
              <a:off x="6450739" y="2803433"/>
              <a:ext cx="171450" cy="16815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1" name="Rectangle 190">
              <a:extLst>
                <a:ext uri="{FF2B5EF4-FFF2-40B4-BE49-F238E27FC236}">
                  <a16:creationId xmlns:a16="http://schemas.microsoft.com/office/drawing/2014/main" id="{20AACC54-2E86-44CC-8086-0738FCCAF0C5}"/>
                </a:ext>
              </a:extLst>
            </p:cNvPr>
            <p:cNvSpPr/>
            <p:nvPr/>
          </p:nvSpPr>
          <p:spPr>
            <a:xfrm>
              <a:off x="6450739" y="2971591"/>
              <a:ext cx="171450" cy="16815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2" name="Rectangle 191">
              <a:extLst>
                <a:ext uri="{FF2B5EF4-FFF2-40B4-BE49-F238E27FC236}">
                  <a16:creationId xmlns:a16="http://schemas.microsoft.com/office/drawing/2014/main" id="{9E259487-48E7-465B-AB84-B22CD0423214}"/>
                </a:ext>
              </a:extLst>
            </p:cNvPr>
            <p:cNvSpPr/>
            <p:nvPr/>
          </p:nvSpPr>
          <p:spPr>
            <a:xfrm>
              <a:off x="6450739" y="3139750"/>
              <a:ext cx="171450" cy="16815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93" name="Rectangle 192">
              <a:extLst>
                <a:ext uri="{FF2B5EF4-FFF2-40B4-BE49-F238E27FC236}">
                  <a16:creationId xmlns:a16="http://schemas.microsoft.com/office/drawing/2014/main" id="{4E9D0A59-E606-444F-BFF2-0B0C980B52AF}"/>
                </a:ext>
              </a:extLst>
            </p:cNvPr>
            <p:cNvSpPr/>
            <p:nvPr/>
          </p:nvSpPr>
          <p:spPr>
            <a:xfrm>
              <a:off x="6450739" y="3312754"/>
              <a:ext cx="171450" cy="16815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4" name="Rectangle 193">
              <a:extLst>
                <a:ext uri="{FF2B5EF4-FFF2-40B4-BE49-F238E27FC236}">
                  <a16:creationId xmlns:a16="http://schemas.microsoft.com/office/drawing/2014/main" id="{A2D3DC29-9EE9-4B35-9747-C1C269567ED4}"/>
                </a:ext>
              </a:extLst>
            </p:cNvPr>
            <p:cNvSpPr/>
            <p:nvPr/>
          </p:nvSpPr>
          <p:spPr>
            <a:xfrm>
              <a:off x="6450739" y="3480912"/>
              <a:ext cx="171450" cy="16815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5" name="Rectangle 194">
              <a:extLst>
                <a:ext uri="{FF2B5EF4-FFF2-40B4-BE49-F238E27FC236}">
                  <a16:creationId xmlns:a16="http://schemas.microsoft.com/office/drawing/2014/main" id="{5C70E872-809E-41E9-934A-8F7C9F6DD77F}"/>
                </a:ext>
              </a:extLst>
            </p:cNvPr>
            <p:cNvSpPr/>
            <p:nvPr/>
          </p:nvSpPr>
          <p:spPr>
            <a:xfrm>
              <a:off x="6450739" y="3649070"/>
              <a:ext cx="171450" cy="16815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6" name="Rectangle 195">
              <a:extLst>
                <a:ext uri="{FF2B5EF4-FFF2-40B4-BE49-F238E27FC236}">
                  <a16:creationId xmlns:a16="http://schemas.microsoft.com/office/drawing/2014/main" id="{FE09293B-CAA0-4544-9A64-29C0FFDF99A9}"/>
                </a:ext>
              </a:extLst>
            </p:cNvPr>
            <p:cNvSpPr/>
            <p:nvPr/>
          </p:nvSpPr>
          <p:spPr>
            <a:xfrm>
              <a:off x="6450739" y="3822074"/>
              <a:ext cx="171450" cy="16815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7" name="Rectangle 196">
              <a:extLst>
                <a:ext uri="{FF2B5EF4-FFF2-40B4-BE49-F238E27FC236}">
                  <a16:creationId xmlns:a16="http://schemas.microsoft.com/office/drawing/2014/main" id="{D00B0569-F231-4ABC-86D6-3549E5621E0B}"/>
                </a:ext>
              </a:extLst>
            </p:cNvPr>
            <p:cNvSpPr/>
            <p:nvPr/>
          </p:nvSpPr>
          <p:spPr>
            <a:xfrm>
              <a:off x="6450739" y="3998308"/>
              <a:ext cx="171450" cy="16815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24" name="Rectangle 223">
              <a:extLst>
                <a:ext uri="{FF2B5EF4-FFF2-40B4-BE49-F238E27FC236}">
                  <a16:creationId xmlns:a16="http://schemas.microsoft.com/office/drawing/2014/main" id="{136316F8-2F4E-425E-9C0D-0ECD4ECD960C}"/>
                </a:ext>
              </a:extLst>
            </p:cNvPr>
            <p:cNvSpPr/>
            <p:nvPr/>
          </p:nvSpPr>
          <p:spPr>
            <a:xfrm>
              <a:off x="6108982" y="2798831"/>
              <a:ext cx="171450" cy="168158"/>
            </a:xfrm>
            <a:prstGeom prst="rect">
              <a:avLst/>
            </a:prstGeom>
            <a:solidFill>
              <a:srgbClr val="0000FF"/>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226" name="Group 225">
            <a:extLst>
              <a:ext uri="{FF2B5EF4-FFF2-40B4-BE49-F238E27FC236}">
                <a16:creationId xmlns:a16="http://schemas.microsoft.com/office/drawing/2014/main" id="{496BAC5B-09C2-40AC-AC99-0902D52FC429}"/>
              </a:ext>
            </a:extLst>
          </p:cNvPr>
          <p:cNvGrpSpPr/>
          <p:nvPr/>
        </p:nvGrpSpPr>
        <p:grpSpPr>
          <a:xfrm>
            <a:off x="1944257" y="3367629"/>
            <a:ext cx="1528144" cy="1288259"/>
            <a:chOff x="7391400" y="1295400"/>
            <a:chExt cx="2281066" cy="1838978"/>
          </a:xfrm>
        </p:grpSpPr>
        <p:sp>
          <p:nvSpPr>
            <p:cNvPr id="228" name="Rectangle 227">
              <a:extLst>
                <a:ext uri="{FF2B5EF4-FFF2-40B4-BE49-F238E27FC236}">
                  <a16:creationId xmlns:a16="http://schemas.microsoft.com/office/drawing/2014/main" id="{2489FACA-4380-49EB-AB1E-93D268A4FB4C}"/>
                </a:ext>
              </a:extLst>
            </p:cNvPr>
            <p:cNvSpPr/>
            <p:nvPr/>
          </p:nvSpPr>
          <p:spPr>
            <a:xfrm>
              <a:off x="7391400" y="1295400"/>
              <a:ext cx="2281066" cy="183897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229" name="Picture 8" descr="C:\Users\Miki\Projects\vidphotometry\code\matlab\Figures\overview\pixel_values.png">
              <a:extLst>
                <a:ext uri="{FF2B5EF4-FFF2-40B4-BE49-F238E27FC236}">
                  <a16:creationId xmlns:a16="http://schemas.microsoft.com/office/drawing/2014/main" id="{533F2074-0EBE-4E51-8A57-6E768A044783}"/>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467600" y="1391597"/>
              <a:ext cx="2128665" cy="1645539"/>
            </a:xfrm>
            <a:prstGeom prst="rect">
              <a:avLst/>
            </a:prstGeom>
            <a:noFill/>
            <a:effectLst/>
            <a:extLst>
              <a:ext uri="{909E8E84-426E-40DD-AFC4-6F175D3DCCD1}">
                <a14:hiddenFill xmlns:a14="http://schemas.microsoft.com/office/drawing/2010/main">
                  <a:solidFill>
                    <a:srgbClr val="FFFFFF"/>
                  </a:solidFill>
                </a14:hiddenFill>
              </a:ext>
            </a:extLst>
          </p:spPr>
        </p:pic>
      </p:grpSp>
      <p:sp>
        <p:nvSpPr>
          <p:cNvPr id="238" name="Freeform 467">
            <a:extLst>
              <a:ext uri="{FF2B5EF4-FFF2-40B4-BE49-F238E27FC236}">
                <a16:creationId xmlns:a16="http://schemas.microsoft.com/office/drawing/2014/main" id="{E8F6F21D-81AF-44AB-9AC3-4659A7403873}"/>
              </a:ext>
            </a:extLst>
          </p:cNvPr>
          <p:cNvSpPr/>
          <p:nvPr/>
        </p:nvSpPr>
        <p:spPr>
          <a:xfrm>
            <a:off x="1105988" y="3582099"/>
            <a:ext cx="815091" cy="599530"/>
          </a:xfrm>
          <a:custGeom>
            <a:avLst/>
            <a:gdLst>
              <a:gd name="connsiteX0" fmla="*/ 1371600 w 1371600"/>
              <a:gd name="connsiteY0" fmla="*/ 0 h 1219200"/>
              <a:gd name="connsiteX1" fmla="*/ 274320 w 1371600"/>
              <a:gd name="connsiteY1" fmla="*/ 396240 h 1219200"/>
              <a:gd name="connsiteX2" fmla="*/ 0 w 1371600"/>
              <a:gd name="connsiteY2" fmla="*/ 1219200 h 1219200"/>
            </a:gdLst>
            <a:ahLst/>
            <a:cxnLst>
              <a:cxn ang="0">
                <a:pos x="connsiteX0" y="connsiteY0"/>
              </a:cxn>
              <a:cxn ang="0">
                <a:pos x="connsiteX1" y="connsiteY1"/>
              </a:cxn>
              <a:cxn ang="0">
                <a:pos x="connsiteX2" y="connsiteY2"/>
              </a:cxn>
            </a:cxnLst>
            <a:rect l="l" t="t" r="r" b="b"/>
            <a:pathLst>
              <a:path w="1371600" h="1219200">
                <a:moveTo>
                  <a:pt x="1371600" y="0"/>
                </a:moveTo>
                <a:cubicBezTo>
                  <a:pt x="937260" y="96520"/>
                  <a:pt x="502920" y="193040"/>
                  <a:pt x="274320" y="396240"/>
                </a:cubicBezTo>
                <a:cubicBezTo>
                  <a:pt x="45720" y="599440"/>
                  <a:pt x="22860" y="909320"/>
                  <a:pt x="0" y="1219200"/>
                </a:cubicBezTo>
              </a:path>
            </a:pathLst>
          </a:custGeom>
          <a:noFill/>
          <a:ln w="28575">
            <a:solidFill>
              <a:schemeClr val="tx1"/>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pic>
        <p:nvPicPr>
          <p:cNvPr id="12" name="Picture 11">
            <a:extLst>
              <a:ext uri="{FF2B5EF4-FFF2-40B4-BE49-F238E27FC236}">
                <a16:creationId xmlns:a16="http://schemas.microsoft.com/office/drawing/2014/main" id="{300A6522-1C1A-43E2-BB10-B92CC89A1E61}"/>
              </a:ext>
            </a:extLst>
          </p:cNvPr>
          <p:cNvPicPr>
            <a:picLocks noChangeAspect="1"/>
          </p:cNvPicPr>
          <p:nvPr/>
        </p:nvPicPr>
        <p:blipFill rotWithShape="1">
          <a:blip r:embed="rId9"/>
          <a:srcRect t="4575" r="1133" b="1"/>
          <a:stretch/>
        </p:blipFill>
        <p:spPr>
          <a:xfrm>
            <a:off x="3819306" y="3338818"/>
            <a:ext cx="2924126" cy="1283516"/>
          </a:xfrm>
          <a:prstGeom prst="rect">
            <a:avLst/>
          </a:prstGeom>
          <a:ln w="12700">
            <a:solidFill>
              <a:schemeClr val="tx1"/>
            </a:solidFill>
          </a:ln>
        </p:spPr>
      </p:pic>
    </p:spTree>
    <p:extLst>
      <p:ext uri="{BB962C8B-B14F-4D97-AF65-F5344CB8AC3E}">
        <p14:creationId xmlns:p14="http://schemas.microsoft.com/office/powerpoint/2010/main" val="2186679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fade">
                                      <p:cBhvr>
                                        <p:cTn id="7"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854075"/>
          </a:xfrm>
        </p:spPr>
        <p:txBody>
          <a:bodyPr/>
          <a:lstStyle/>
          <a:p>
            <a:r>
              <a:rPr lang="en-US" altLang="ko-KR" b="1" dirty="0">
                <a:solidFill>
                  <a:srgbClr val="A5285F"/>
                </a:solidFill>
              </a:rPr>
              <a:t>Result</a:t>
            </a:r>
            <a:endParaRPr lang="en-US" b="1" dirty="0">
              <a:solidFill>
                <a:srgbClr val="A5285F"/>
              </a:solidFill>
            </a:endParaRPr>
          </a:p>
        </p:txBody>
      </p:sp>
      <p:sp>
        <p:nvSpPr>
          <p:cNvPr id="8" name="Title 1"/>
          <p:cNvSpPr txBox="1">
            <a:spLocks/>
          </p:cNvSpPr>
          <p:nvPr/>
        </p:nvSpPr>
        <p:spPr>
          <a:xfrm>
            <a:off x="0" y="1219201"/>
            <a:ext cx="12192000" cy="142671"/>
          </a:xfrm>
          <a:prstGeom prst="rect">
            <a:avLst/>
          </a:prstGeom>
          <a:solidFill>
            <a:srgbClr val="A5285F"/>
          </a:solidFill>
        </p:spPr>
        <p:txBody>
          <a:bodyPr vert="horz" lIns="91440" tIns="45720" rIns="91440" bIns="45720" rtlCol="0" anchor="ctr">
            <a:normAutofit fontScale="2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b="1" dirty="0">
              <a:solidFill>
                <a:schemeClr val="bg1"/>
              </a:solidFill>
              <a:effectLst>
                <a:outerShdw blurRad="38100" dist="38100" dir="2700000" algn="tl">
                  <a:srgbClr val="000000">
                    <a:alpha val="43137"/>
                  </a:srgbClr>
                </a:outerShdw>
              </a:effectLst>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35480" y="1611607"/>
            <a:ext cx="8298180" cy="2432435"/>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35480" y="4141448"/>
            <a:ext cx="8298180" cy="2432435"/>
          </a:xfrm>
          <a:prstGeom prst="rect">
            <a:avLst/>
          </a:prstGeom>
        </p:spPr>
      </p:pic>
      <p:sp>
        <p:nvSpPr>
          <p:cNvPr id="9" name="TextBox 8"/>
          <p:cNvSpPr txBox="1"/>
          <p:nvPr/>
        </p:nvSpPr>
        <p:spPr>
          <a:xfrm>
            <a:off x="1625196" y="3708025"/>
            <a:ext cx="9157104" cy="769441"/>
          </a:xfrm>
          <a:prstGeom prst="rect">
            <a:avLst/>
          </a:prstGeom>
          <a:noFill/>
        </p:spPr>
        <p:txBody>
          <a:bodyPr wrap="square" rtlCol="0">
            <a:spAutoFit/>
          </a:bodyPr>
          <a:lstStyle/>
          <a:p>
            <a:pPr algn="ctr"/>
            <a:r>
              <a:rPr lang="en-US" sz="4400" b="1" dirty="0">
                <a:solidFill>
                  <a:srgbClr val="FF0000"/>
                </a:solidFill>
              </a:rPr>
              <a:t>To be honest, not much difference.</a:t>
            </a:r>
          </a:p>
        </p:txBody>
      </p:sp>
    </p:spTree>
    <p:extLst>
      <p:ext uri="{BB962C8B-B14F-4D97-AF65-F5344CB8AC3E}">
        <p14:creationId xmlns:p14="http://schemas.microsoft.com/office/powerpoint/2010/main" val="104984460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854075"/>
          </a:xfrm>
        </p:spPr>
        <p:txBody>
          <a:bodyPr/>
          <a:lstStyle/>
          <a:p>
            <a:r>
              <a:rPr lang="en-US" altLang="ko-KR" b="1" dirty="0">
                <a:solidFill>
                  <a:srgbClr val="A5285F"/>
                </a:solidFill>
              </a:rPr>
              <a:t>Result</a:t>
            </a:r>
            <a:endParaRPr lang="en-US" b="1" dirty="0">
              <a:solidFill>
                <a:srgbClr val="A5285F"/>
              </a:solidFill>
            </a:endParaRPr>
          </a:p>
        </p:txBody>
      </p:sp>
      <p:sp>
        <p:nvSpPr>
          <p:cNvPr id="8" name="Title 1"/>
          <p:cNvSpPr txBox="1">
            <a:spLocks/>
          </p:cNvSpPr>
          <p:nvPr/>
        </p:nvSpPr>
        <p:spPr>
          <a:xfrm>
            <a:off x="0" y="1219201"/>
            <a:ext cx="12192000" cy="142671"/>
          </a:xfrm>
          <a:prstGeom prst="rect">
            <a:avLst/>
          </a:prstGeom>
          <a:solidFill>
            <a:srgbClr val="A5285F"/>
          </a:solidFill>
        </p:spPr>
        <p:txBody>
          <a:bodyPr vert="horz" lIns="91440" tIns="45720" rIns="91440" bIns="45720" rtlCol="0" anchor="ctr">
            <a:normAutofit fontScale="2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b="1" dirty="0">
              <a:solidFill>
                <a:schemeClr val="bg1"/>
              </a:solidFill>
              <a:effectLst>
                <a:outerShdw blurRad="38100" dist="38100" dir="2700000" algn="tl">
                  <a:srgbClr val="000000">
                    <a:alpha val="43137"/>
                  </a:srgbClr>
                </a:outerShdw>
              </a:effectLst>
            </a:endParaRPr>
          </a:p>
        </p:txBody>
      </p:sp>
      <p:graphicFrame>
        <p:nvGraphicFramePr>
          <p:cNvPr id="7" name="Table 6"/>
          <p:cNvGraphicFramePr>
            <a:graphicFrameLocks noGrp="1"/>
          </p:cNvGraphicFramePr>
          <p:nvPr>
            <p:extLst/>
          </p:nvPr>
        </p:nvGraphicFramePr>
        <p:xfrm>
          <a:off x="1243392" y="1785938"/>
          <a:ext cx="8128000" cy="3383280"/>
        </p:xfrm>
        <a:graphic>
          <a:graphicData uri="http://schemas.openxmlformats.org/drawingml/2006/table">
            <a:tbl>
              <a:tblPr firstRow="1" bandRow="1">
                <a:tableStyleId>{073A0DAA-6AF3-43AB-8588-CEC1D06C72B9}</a:tableStyleId>
              </a:tblPr>
              <a:tblGrid>
                <a:gridCol w="2032000">
                  <a:extLst>
                    <a:ext uri="{9D8B030D-6E8A-4147-A177-3AD203B41FA5}">
                      <a16:colId xmlns:a16="http://schemas.microsoft.com/office/drawing/2014/main" val="20000"/>
                    </a:ext>
                  </a:extLst>
                </a:gridCol>
                <a:gridCol w="2032000">
                  <a:extLst>
                    <a:ext uri="{9D8B030D-6E8A-4147-A177-3AD203B41FA5}">
                      <a16:colId xmlns:a16="http://schemas.microsoft.com/office/drawing/2014/main" val="20001"/>
                    </a:ext>
                  </a:extLst>
                </a:gridCol>
                <a:gridCol w="2032000">
                  <a:extLst>
                    <a:ext uri="{9D8B030D-6E8A-4147-A177-3AD203B41FA5}">
                      <a16:colId xmlns:a16="http://schemas.microsoft.com/office/drawing/2014/main" val="20002"/>
                    </a:ext>
                  </a:extLst>
                </a:gridCol>
                <a:gridCol w="2032000">
                  <a:extLst>
                    <a:ext uri="{9D8B030D-6E8A-4147-A177-3AD203B41FA5}">
                      <a16:colId xmlns:a16="http://schemas.microsoft.com/office/drawing/2014/main" val="20003"/>
                    </a:ext>
                  </a:extLst>
                </a:gridCol>
              </a:tblGrid>
              <a:tr h="370840">
                <a:tc>
                  <a:txBody>
                    <a:bodyPr/>
                    <a:lstStyle/>
                    <a:p>
                      <a:pPr latinLnBrk="1"/>
                      <a:endParaRPr lang="ko-KR" altLang="en-US" dirty="0"/>
                    </a:p>
                  </a:txBody>
                  <a:tcPr>
                    <a:solidFill>
                      <a:schemeClr val="tx1"/>
                    </a:solidFill>
                  </a:tcPr>
                </a:tc>
                <a:tc>
                  <a:txBody>
                    <a:bodyPr/>
                    <a:lstStyle/>
                    <a:p>
                      <a:pPr algn="ctr" latinLnBrk="1"/>
                      <a:r>
                        <a:rPr lang="en-US" altLang="ko-KR" dirty="0"/>
                        <a:t>Intensity Difference</a:t>
                      </a:r>
                      <a:endParaRPr lang="ko-KR" altLang="en-US" dirty="0"/>
                    </a:p>
                  </a:txBody>
                  <a:tcPr/>
                </a:tc>
                <a:tc>
                  <a:txBody>
                    <a:bodyPr/>
                    <a:lstStyle/>
                    <a:p>
                      <a:pPr algn="ctr" latinLnBrk="1"/>
                      <a:r>
                        <a:rPr lang="en-US" altLang="ko-KR" dirty="0"/>
                        <a:t>Original Visual Microphone</a:t>
                      </a:r>
                      <a:endParaRPr lang="ko-KR" altLang="en-US" dirty="0"/>
                    </a:p>
                  </a:txBody>
                  <a:tcPr/>
                </a:tc>
                <a:tc>
                  <a:txBody>
                    <a:bodyPr/>
                    <a:lstStyle/>
                    <a:p>
                      <a:pPr algn="ctr" latinLnBrk="1"/>
                      <a:r>
                        <a:rPr lang="en-US" altLang="ko-KR" dirty="0"/>
                        <a:t>DCVM</a:t>
                      </a:r>
                      <a:endParaRPr lang="ko-KR" altLang="en-US" dirty="0"/>
                    </a:p>
                  </a:txBody>
                  <a:tcPr/>
                </a:tc>
                <a:extLst>
                  <a:ext uri="{0D108BD9-81ED-4DB2-BD59-A6C34878D82A}">
                    <a16:rowId xmlns:a16="http://schemas.microsoft.com/office/drawing/2014/main" val="10000"/>
                  </a:ext>
                </a:extLst>
              </a:tr>
              <a:tr h="651935">
                <a:tc>
                  <a:txBody>
                    <a:bodyPr/>
                    <a:lstStyle/>
                    <a:p>
                      <a:pPr algn="ctr" latinLnBrk="1"/>
                      <a:r>
                        <a:rPr lang="en-US" altLang="ko-KR" b="1" dirty="0">
                          <a:solidFill>
                            <a:schemeClr val="bg1"/>
                          </a:solidFill>
                        </a:rPr>
                        <a:t>(</a:t>
                      </a:r>
                      <a:r>
                        <a:rPr lang="en-US" altLang="ko-KR" b="1" dirty="0" err="1">
                          <a:solidFill>
                            <a:schemeClr val="bg1"/>
                          </a:solidFill>
                        </a:rPr>
                        <a:t>Chocobox</a:t>
                      </a:r>
                      <a:r>
                        <a:rPr lang="en-US" altLang="ko-KR" b="1" dirty="0">
                          <a:solidFill>
                            <a:schemeClr val="bg1"/>
                          </a:solidFill>
                        </a:rPr>
                        <a:t>,</a:t>
                      </a:r>
                      <a:r>
                        <a:rPr lang="en-US" altLang="ko-KR" b="1" baseline="0" dirty="0">
                          <a:solidFill>
                            <a:schemeClr val="bg1"/>
                          </a:solidFill>
                        </a:rPr>
                        <a:t> S4)</a:t>
                      </a:r>
                      <a:r>
                        <a:rPr lang="en-US" altLang="ko-KR" b="1" dirty="0">
                          <a:solidFill>
                            <a:schemeClr val="bg1"/>
                          </a:solidFill>
                        </a:rPr>
                        <a:t> </a:t>
                      </a:r>
                      <a:endParaRPr lang="ko-KR" altLang="en-US" b="1" dirty="0">
                        <a:solidFill>
                          <a:schemeClr val="bg1"/>
                        </a:solidFill>
                      </a:endParaRPr>
                    </a:p>
                  </a:txBody>
                  <a:tcPr>
                    <a:solidFill>
                      <a:schemeClr val="tx1"/>
                    </a:solidFill>
                  </a:tcPr>
                </a:tc>
                <a:tc>
                  <a:txBody>
                    <a:bodyPr/>
                    <a:lstStyle/>
                    <a:p>
                      <a:pPr latinLnBrk="1"/>
                      <a:endParaRPr lang="en-US" altLang="ko-KR" dirty="0"/>
                    </a:p>
                    <a:p>
                      <a:pPr latinLnBrk="1"/>
                      <a:endParaRPr lang="en-US" altLang="ko-KR" dirty="0"/>
                    </a:p>
                    <a:p>
                      <a:pPr latinLnBrk="1"/>
                      <a:endParaRPr lang="ko-KR" altLang="en-US" dirty="0"/>
                    </a:p>
                  </a:txBody>
                  <a:tcPr/>
                </a:tc>
                <a:tc>
                  <a:txBody>
                    <a:bodyPr/>
                    <a:lstStyle/>
                    <a:p>
                      <a:pPr latinLnBrk="1"/>
                      <a:endParaRPr lang="ko-KR" altLang="en-US" dirty="0"/>
                    </a:p>
                  </a:txBody>
                  <a:tcPr/>
                </a:tc>
                <a:tc>
                  <a:txBody>
                    <a:bodyPr/>
                    <a:lstStyle/>
                    <a:p>
                      <a:pPr latinLnBrk="1"/>
                      <a:endParaRPr lang="ko-KR" altLang="en-US"/>
                    </a:p>
                  </a:txBody>
                  <a:tcPr/>
                </a:tc>
                <a:extLst>
                  <a:ext uri="{0D108BD9-81ED-4DB2-BD59-A6C34878D82A}">
                    <a16:rowId xmlns:a16="http://schemas.microsoft.com/office/drawing/2014/main" val="10001"/>
                  </a:ext>
                </a:extLst>
              </a:tr>
              <a:tr h="654828">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b="1" dirty="0">
                          <a:solidFill>
                            <a:schemeClr val="bg1"/>
                          </a:solidFill>
                        </a:rPr>
                        <a:t>(Yogurt</a:t>
                      </a:r>
                      <a:r>
                        <a:rPr lang="en-US" altLang="ko-KR" b="1" baseline="0" dirty="0">
                          <a:solidFill>
                            <a:schemeClr val="bg1"/>
                          </a:solidFill>
                        </a:rPr>
                        <a:t>, S6)</a:t>
                      </a:r>
                      <a:endParaRPr lang="ko-KR" altLang="en-US" b="1" dirty="0">
                        <a:solidFill>
                          <a:schemeClr val="bg1"/>
                        </a:solidFill>
                      </a:endParaRPr>
                    </a:p>
                    <a:p>
                      <a:pPr algn="ctr" latinLnBrk="1"/>
                      <a:endParaRPr lang="ko-KR" altLang="en-US" b="1" dirty="0">
                        <a:solidFill>
                          <a:schemeClr val="bg1"/>
                        </a:solidFill>
                      </a:endParaRPr>
                    </a:p>
                  </a:txBody>
                  <a:tcPr>
                    <a:solidFill>
                      <a:schemeClr val="tx1"/>
                    </a:solidFill>
                  </a:tcPr>
                </a:tc>
                <a:tc>
                  <a:txBody>
                    <a:bodyPr/>
                    <a:lstStyle/>
                    <a:p>
                      <a:pPr latinLnBrk="1"/>
                      <a:endParaRPr lang="en-US" altLang="ko-KR" dirty="0"/>
                    </a:p>
                    <a:p>
                      <a:pPr latinLnBrk="1"/>
                      <a:endParaRPr lang="en-US" altLang="ko-KR" dirty="0"/>
                    </a:p>
                    <a:p>
                      <a:pPr latinLnBrk="1"/>
                      <a:endParaRPr lang="ko-KR" altLang="en-US" dirty="0"/>
                    </a:p>
                  </a:txBody>
                  <a:tcPr/>
                </a:tc>
                <a:tc>
                  <a:txBody>
                    <a:bodyPr/>
                    <a:lstStyle/>
                    <a:p>
                      <a:pPr latinLnBrk="1"/>
                      <a:endParaRPr lang="ko-KR" altLang="en-US" dirty="0"/>
                    </a:p>
                  </a:txBody>
                  <a:tcPr/>
                </a:tc>
                <a:tc>
                  <a:txBody>
                    <a:bodyPr/>
                    <a:lstStyle/>
                    <a:p>
                      <a:pPr latinLnBrk="1"/>
                      <a:endParaRPr lang="ko-KR" altLang="en-US" dirty="0"/>
                    </a:p>
                  </a:txBody>
                  <a:tcPr/>
                </a:tc>
                <a:extLst>
                  <a:ext uri="{0D108BD9-81ED-4DB2-BD59-A6C34878D82A}">
                    <a16:rowId xmlns:a16="http://schemas.microsoft.com/office/drawing/2014/main" val="10002"/>
                  </a:ext>
                </a:extLst>
              </a:tr>
              <a:tr h="601734">
                <a:tc>
                  <a:txBody>
                    <a:bodyPr/>
                    <a:lstStyle/>
                    <a:p>
                      <a:pPr algn="ctr" latinLnBrk="1"/>
                      <a:r>
                        <a:rPr lang="en-US" altLang="ko-KR" b="1" dirty="0">
                          <a:solidFill>
                            <a:schemeClr val="bg1"/>
                          </a:solidFill>
                        </a:rPr>
                        <a:t>(Chips,</a:t>
                      </a:r>
                      <a:r>
                        <a:rPr lang="en-US" altLang="ko-KR" b="1" baseline="0" dirty="0">
                          <a:solidFill>
                            <a:schemeClr val="bg1"/>
                          </a:solidFill>
                        </a:rPr>
                        <a:t> S1)</a:t>
                      </a:r>
                      <a:endParaRPr lang="ko-KR" altLang="en-US" b="1" dirty="0">
                        <a:solidFill>
                          <a:schemeClr val="bg1"/>
                        </a:solidFill>
                      </a:endParaRPr>
                    </a:p>
                  </a:txBody>
                  <a:tcPr>
                    <a:solidFill>
                      <a:schemeClr val="tx1"/>
                    </a:solidFill>
                  </a:tcPr>
                </a:tc>
                <a:tc>
                  <a:txBody>
                    <a:bodyPr/>
                    <a:lstStyle/>
                    <a:p>
                      <a:pPr latinLnBrk="1"/>
                      <a:endParaRPr lang="en-US" altLang="ko-KR" dirty="0"/>
                    </a:p>
                    <a:p>
                      <a:pPr latinLnBrk="1"/>
                      <a:endParaRPr lang="en-US" altLang="ko-KR" dirty="0"/>
                    </a:p>
                    <a:p>
                      <a:pPr latinLnBrk="1"/>
                      <a:endParaRPr lang="ko-KR" altLang="en-US" dirty="0"/>
                    </a:p>
                  </a:txBody>
                  <a:tcPr/>
                </a:tc>
                <a:tc>
                  <a:txBody>
                    <a:bodyPr/>
                    <a:lstStyle/>
                    <a:p>
                      <a:pPr latinLnBrk="1"/>
                      <a:endParaRPr lang="ko-KR" altLang="en-US"/>
                    </a:p>
                  </a:txBody>
                  <a:tcPr/>
                </a:tc>
                <a:tc>
                  <a:txBody>
                    <a:bodyPr/>
                    <a:lstStyle/>
                    <a:p>
                      <a:pPr latinLnBrk="1"/>
                      <a:endParaRPr lang="ko-KR" altLang="en-US" dirty="0"/>
                    </a:p>
                  </a:txBody>
                  <a:tcPr/>
                </a:tc>
                <a:extLst>
                  <a:ext uri="{0D108BD9-81ED-4DB2-BD59-A6C34878D82A}">
                    <a16:rowId xmlns:a16="http://schemas.microsoft.com/office/drawing/2014/main" val="10003"/>
                  </a:ext>
                </a:extLst>
              </a:tr>
            </a:tbl>
          </a:graphicData>
        </a:graphic>
      </p:graphicFrame>
      <p:pic>
        <p:nvPicPr>
          <p:cNvPr id="10" name="요거트-9_2200fps_img-diff_int">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20"/>
          <a:stretch>
            <a:fillRect/>
          </a:stretch>
        </p:blipFill>
        <p:spPr>
          <a:xfrm>
            <a:off x="4058694" y="3714186"/>
            <a:ext cx="609600" cy="609600"/>
          </a:xfrm>
          <a:prstGeom prst="rect">
            <a:avLst/>
          </a:prstGeom>
        </p:spPr>
      </p:pic>
      <p:pic>
        <p:nvPicPr>
          <p:cNvPr id="11" name="요거트-9_2200fps_ori_cent_int">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20"/>
          <a:stretch>
            <a:fillRect/>
          </a:stretch>
        </p:blipFill>
        <p:spPr>
          <a:xfrm>
            <a:off x="6064475" y="3714186"/>
            <a:ext cx="609600" cy="609600"/>
          </a:xfrm>
          <a:prstGeom prst="rect">
            <a:avLst/>
          </a:prstGeom>
        </p:spPr>
      </p:pic>
      <p:pic>
        <p:nvPicPr>
          <p:cNvPr id="12" name="요거트-9_2200fps_aio(all)_iteration_2000_csp_int">
            <a:hlinkClick r:id="" action="ppaction://media"/>
          </p:cNvPr>
          <p:cNvPicPr>
            <a:picLocks noChangeAspect="1"/>
          </p:cNvPicPr>
          <p:nvPr>
            <a:audioFile r:link="rId6"/>
            <p:extLst>
              <p:ext uri="{DAA4B4D4-6D71-4841-9C94-3DE7FCFB9230}">
                <p14:media xmlns:p14="http://schemas.microsoft.com/office/powerpoint/2010/main" r:embed="rId5"/>
              </p:ext>
            </p:extLst>
          </p:nvPr>
        </p:nvPicPr>
        <p:blipFill>
          <a:blip r:embed="rId20"/>
          <a:stretch>
            <a:fillRect/>
          </a:stretch>
        </p:blipFill>
        <p:spPr>
          <a:xfrm>
            <a:off x="8070256" y="3713618"/>
            <a:ext cx="609600" cy="609600"/>
          </a:xfrm>
          <a:prstGeom prst="rect">
            <a:avLst/>
          </a:prstGeom>
        </p:spPr>
      </p:pic>
      <p:pic>
        <p:nvPicPr>
          <p:cNvPr id="13" name="초코박스-4_2200fps_img-diff_int">
            <a:hlinkClick r:id="" action="ppaction://media"/>
          </p:cNvPr>
          <p:cNvPicPr>
            <a:picLocks noChangeAspect="1"/>
          </p:cNvPicPr>
          <p:nvPr>
            <a:audioFile r:link="rId8"/>
            <p:extLst>
              <p:ext uri="{DAA4B4D4-6D71-4841-9C94-3DE7FCFB9230}">
                <p14:media xmlns:p14="http://schemas.microsoft.com/office/powerpoint/2010/main" r:embed="rId7"/>
              </p:ext>
            </p:extLst>
          </p:nvPr>
        </p:nvPicPr>
        <p:blipFill>
          <a:blip r:embed="rId20"/>
          <a:stretch>
            <a:fillRect/>
          </a:stretch>
        </p:blipFill>
        <p:spPr>
          <a:xfrm>
            <a:off x="4058694" y="2830758"/>
            <a:ext cx="609600" cy="609600"/>
          </a:xfrm>
          <a:prstGeom prst="rect">
            <a:avLst/>
          </a:prstGeom>
        </p:spPr>
      </p:pic>
      <p:pic>
        <p:nvPicPr>
          <p:cNvPr id="14" name="초코박스-4_2200fps_ori_cent_int">
            <a:hlinkClick r:id="" action="ppaction://media"/>
          </p:cNvPr>
          <p:cNvPicPr>
            <a:picLocks noChangeAspect="1"/>
          </p:cNvPicPr>
          <p:nvPr>
            <a:audioFile r:link="rId10"/>
            <p:extLst>
              <p:ext uri="{DAA4B4D4-6D71-4841-9C94-3DE7FCFB9230}">
                <p14:media xmlns:p14="http://schemas.microsoft.com/office/powerpoint/2010/main" r:embed="rId9"/>
              </p:ext>
            </p:extLst>
          </p:nvPr>
        </p:nvPicPr>
        <p:blipFill>
          <a:blip r:embed="rId20"/>
          <a:stretch>
            <a:fillRect/>
          </a:stretch>
        </p:blipFill>
        <p:spPr>
          <a:xfrm>
            <a:off x="6064475" y="2830758"/>
            <a:ext cx="609600" cy="609600"/>
          </a:xfrm>
          <a:prstGeom prst="rect">
            <a:avLst/>
          </a:prstGeom>
        </p:spPr>
      </p:pic>
      <p:pic>
        <p:nvPicPr>
          <p:cNvPr id="15" name="초코박스-4_2200fps_aio(all)_iteration_2000_csp_int">
            <a:hlinkClick r:id="" action="ppaction://media"/>
          </p:cNvPr>
          <p:cNvPicPr>
            <a:picLocks noChangeAspect="1"/>
          </p:cNvPicPr>
          <p:nvPr>
            <a:audioFile r:link="rId12"/>
            <p:extLst>
              <p:ext uri="{DAA4B4D4-6D71-4841-9C94-3DE7FCFB9230}">
                <p14:media xmlns:p14="http://schemas.microsoft.com/office/powerpoint/2010/main" r:embed="rId11"/>
              </p:ext>
            </p:extLst>
          </p:nvPr>
        </p:nvPicPr>
        <p:blipFill>
          <a:blip r:embed="rId20"/>
          <a:stretch>
            <a:fillRect/>
          </a:stretch>
        </p:blipFill>
        <p:spPr>
          <a:xfrm>
            <a:off x="8070256" y="2829622"/>
            <a:ext cx="609600" cy="609600"/>
          </a:xfrm>
          <a:prstGeom prst="rect">
            <a:avLst/>
          </a:prstGeom>
        </p:spPr>
      </p:pic>
      <p:pic>
        <p:nvPicPr>
          <p:cNvPr id="19" name="감자칩-1_2200fps_img-diff_int">
            <a:hlinkClick r:id="" action="ppaction://media"/>
          </p:cNvPr>
          <p:cNvPicPr>
            <a:picLocks noChangeAspect="1"/>
          </p:cNvPicPr>
          <p:nvPr>
            <a:audioFile r:link="rId14"/>
            <p:extLst>
              <p:ext uri="{DAA4B4D4-6D71-4841-9C94-3DE7FCFB9230}">
                <p14:media xmlns:p14="http://schemas.microsoft.com/office/powerpoint/2010/main" r:embed="rId13"/>
              </p:ext>
            </p:extLst>
          </p:nvPr>
        </p:nvPicPr>
        <p:blipFill>
          <a:blip r:embed="rId20"/>
          <a:stretch>
            <a:fillRect/>
          </a:stretch>
        </p:blipFill>
        <p:spPr>
          <a:xfrm>
            <a:off x="4058694" y="4628302"/>
            <a:ext cx="609600" cy="609600"/>
          </a:xfrm>
          <a:prstGeom prst="rect">
            <a:avLst/>
          </a:prstGeom>
        </p:spPr>
      </p:pic>
      <p:pic>
        <p:nvPicPr>
          <p:cNvPr id="20" name="감자칩-1_2200fps_ori_cent_int">
            <a:hlinkClick r:id="" action="ppaction://media"/>
          </p:cNvPr>
          <p:cNvPicPr>
            <a:picLocks noChangeAspect="1"/>
          </p:cNvPicPr>
          <p:nvPr>
            <a:audioFile r:link="rId16"/>
            <p:extLst>
              <p:ext uri="{DAA4B4D4-6D71-4841-9C94-3DE7FCFB9230}">
                <p14:media xmlns:p14="http://schemas.microsoft.com/office/powerpoint/2010/main" r:embed="rId15"/>
              </p:ext>
            </p:extLst>
          </p:nvPr>
        </p:nvPicPr>
        <p:blipFill>
          <a:blip r:embed="rId20"/>
          <a:stretch>
            <a:fillRect/>
          </a:stretch>
        </p:blipFill>
        <p:spPr>
          <a:xfrm>
            <a:off x="6064475" y="4628302"/>
            <a:ext cx="609600" cy="609600"/>
          </a:xfrm>
          <a:prstGeom prst="rect">
            <a:avLst/>
          </a:prstGeom>
        </p:spPr>
      </p:pic>
      <p:pic>
        <p:nvPicPr>
          <p:cNvPr id="21" name="감자칩-1_2200fps_aio(all)_iteration_2000_csp_int">
            <a:hlinkClick r:id="" action="ppaction://media"/>
          </p:cNvPr>
          <p:cNvPicPr>
            <a:picLocks noChangeAspect="1"/>
          </p:cNvPicPr>
          <p:nvPr>
            <a:audioFile r:link="rId18"/>
            <p:extLst>
              <p:ext uri="{DAA4B4D4-6D71-4841-9C94-3DE7FCFB9230}">
                <p14:media xmlns:p14="http://schemas.microsoft.com/office/powerpoint/2010/main" r:embed="rId17"/>
              </p:ext>
            </p:extLst>
          </p:nvPr>
        </p:nvPicPr>
        <p:blipFill>
          <a:blip r:embed="rId20"/>
          <a:stretch>
            <a:fillRect/>
          </a:stretch>
        </p:blipFill>
        <p:spPr>
          <a:xfrm>
            <a:off x="8070256" y="4628302"/>
            <a:ext cx="609600" cy="609600"/>
          </a:xfrm>
          <a:prstGeom prst="rect">
            <a:avLst/>
          </a:prstGeom>
        </p:spPr>
      </p:pic>
      <p:sp>
        <p:nvSpPr>
          <p:cNvPr id="22" name="Rectangle 21"/>
          <p:cNvSpPr/>
          <p:nvPr/>
        </p:nvSpPr>
        <p:spPr>
          <a:xfrm>
            <a:off x="3829050" y="4628302"/>
            <a:ext cx="1038225" cy="6096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3" name="Straight Connector 22"/>
          <p:cNvCxnSpPr>
            <a:stCxn id="22" idx="2"/>
            <a:endCxn id="24" idx="0"/>
          </p:cNvCxnSpPr>
          <p:nvPr/>
        </p:nvCxnSpPr>
        <p:spPr>
          <a:xfrm flipH="1">
            <a:off x="3650932" y="5237902"/>
            <a:ext cx="697231" cy="515772"/>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569594" y="5753674"/>
            <a:ext cx="6162675" cy="923330"/>
          </a:xfrm>
          <a:prstGeom prst="rect">
            <a:avLst/>
          </a:prstGeom>
          <a:noFill/>
          <a:ln w="19050">
            <a:solidFill>
              <a:srgbClr val="FF0000"/>
            </a:solidFill>
          </a:ln>
        </p:spPr>
        <p:txBody>
          <a:bodyPr wrap="square" rtlCol="0">
            <a:spAutoFit/>
          </a:bodyPr>
          <a:lstStyle/>
          <a:p>
            <a:pPr algn="just"/>
            <a:r>
              <a:rPr lang="en-US" altLang="ko-KR" dirty="0"/>
              <a:t>Surprisingly, simply adding up the intensity difference recovered the speech. It shows that the intensity difference contains  speech information.</a:t>
            </a:r>
            <a:endParaRPr lang="ko-KR" altLang="en-US" dirty="0"/>
          </a:p>
        </p:txBody>
      </p:sp>
      <p:sp>
        <p:nvSpPr>
          <p:cNvPr id="17" name="TextBox 16"/>
          <p:cNvSpPr txBox="1"/>
          <p:nvPr/>
        </p:nvSpPr>
        <p:spPr>
          <a:xfrm>
            <a:off x="3617964" y="2447614"/>
            <a:ext cx="1491060" cy="370579"/>
          </a:xfrm>
          <a:prstGeom prst="rect">
            <a:avLst/>
          </a:prstGeom>
          <a:solidFill>
            <a:schemeClr val="bg1"/>
          </a:solidFill>
        </p:spPr>
        <p:txBody>
          <a:bodyPr wrap="square" lIns="0" tIns="0" rIns="0" bIns="0" rtlCol="0">
            <a:spAutoFit/>
          </a:bodyPr>
          <a:lstStyle/>
          <a:p>
            <a:pPr algn="ctr"/>
            <a:r>
              <a:rPr lang="en-US" altLang="ko-KR" sz="1200" dirty="0">
                <a:solidFill>
                  <a:srgbClr val="FF0000"/>
                </a:solidFill>
              </a:rPr>
              <a:t> Don't ask me to carry an oily rag like that.</a:t>
            </a:r>
          </a:p>
        </p:txBody>
      </p:sp>
      <p:sp>
        <p:nvSpPr>
          <p:cNvPr id="25" name="TextBox 24"/>
          <p:cNvSpPr txBox="1"/>
          <p:nvPr/>
        </p:nvSpPr>
        <p:spPr>
          <a:xfrm>
            <a:off x="5623745" y="2447614"/>
            <a:ext cx="1491060" cy="370579"/>
          </a:xfrm>
          <a:prstGeom prst="rect">
            <a:avLst/>
          </a:prstGeom>
          <a:solidFill>
            <a:schemeClr val="bg1"/>
          </a:solidFill>
        </p:spPr>
        <p:txBody>
          <a:bodyPr wrap="square" lIns="0" tIns="0" rIns="0" bIns="0" rtlCol="0">
            <a:spAutoFit/>
          </a:bodyPr>
          <a:lstStyle/>
          <a:p>
            <a:pPr algn="ctr"/>
            <a:r>
              <a:rPr lang="en-US" altLang="ko-KR" sz="1200" dirty="0">
                <a:solidFill>
                  <a:srgbClr val="FF0000"/>
                </a:solidFill>
              </a:rPr>
              <a:t> Don't ask me to carry an oily rag like that.</a:t>
            </a:r>
          </a:p>
        </p:txBody>
      </p:sp>
      <p:sp>
        <p:nvSpPr>
          <p:cNvPr id="26" name="TextBox 25"/>
          <p:cNvSpPr txBox="1"/>
          <p:nvPr/>
        </p:nvSpPr>
        <p:spPr>
          <a:xfrm>
            <a:off x="7629526" y="2447614"/>
            <a:ext cx="1491060" cy="370579"/>
          </a:xfrm>
          <a:prstGeom prst="rect">
            <a:avLst/>
          </a:prstGeom>
          <a:solidFill>
            <a:schemeClr val="bg1"/>
          </a:solidFill>
        </p:spPr>
        <p:txBody>
          <a:bodyPr wrap="square" lIns="0" tIns="0" rIns="0" bIns="0" rtlCol="0">
            <a:spAutoFit/>
          </a:bodyPr>
          <a:lstStyle/>
          <a:p>
            <a:pPr algn="ctr"/>
            <a:r>
              <a:rPr lang="en-US" altLang="ko-KR" sz="1200" dirty="0">
                <a:solidFill>
                  <a:srgbClr val="FF0000"/>
                </a:solidFill>
              </a:rPr>
              <a:t> Don't ask me to carry an oily rag like that.</a:t>
            </a:r>
          </a:p>
        </p:txBody>
      </p:sp>
      <p:sp>
        <p:nvSpPr>
          <p:cNvPr id="28" name="TextBox 27"/>
          <p:cNvSpPr txBox="1"/>
          <p:nvPr/>
        </p:nvSpPr>
        <p:spPr>
          <a:xfrm>
            <a:off x="5623745" y="3343039"/>
            <a:ext cx="1491060" cy="370579"/>
          </a:xfrm>
          <a:prstGeom prst="rect">
            <a:avLst/>
          </a:prstGeom>
          <a:solidFill>
            <a:schemeClr val="bg1"/>
          </a:solidFill>
        </p:spPr>
        <p:txBody>
          <a:bodyPr wrap="square" lIns="0" tIns="0" rIns="0" bIns="0" rtlCol="0">
            <a:spAutoFit/>
          </a:bodyPr>
          <a:lstStyle/>
          <a:p>
            <a:pPr algn="ctr"/>
            <a:r>
              <a:rPr lang="en-US" altLang="ko-KR" sz="1200" dirty="0">
                <a:solidFill>
                  <a:srgbClr val="FF0000"/>
                </a:solidFill>
              </a:rPr>
              <a:t> Don't ask me to carry an oily rag like that.</a:t>
            </a:r>
          </a:p>
        </p:txBody>
      </p:sp>
      <p:sp>
        <p:nvSpPr>
          <p:cNvPr id="29" name="TextBox 28"/>
          <p:cNvSpPr txBox="1"/>
          <p:nvPr/>
        </p:nvSpPr>
        <p:spPr>
          <a:xfrm>
            <a:off x="7629526" y="3343039"/>
            <a:ext cx="1491060" cy="370579"/>
          </a:xfrm>
          <a:prstGeom prst="rect">
            <a:avLst/>
          </a:prstGeom>
          <a:solidFill>
            <a:schemeClr val="bg1"/>
          </a:solidFill>
        </p:spPr>
        <p:txBody>
          <a:bodyPr wrap="square" lIns="0" tIns="0" rIns="0" bIns="0" rtlCol="0">
            <a:spAutoFit/>
          </a:bodyPr>
          <a:lstStyle/>
          <a:p>
            <a:pPr algn="ctr"/>
            <a:r>
              <a:rPr lang="en-US" altLang="ko-KR" sz="1200" dirty="0">
                <a:solidFill>
                  <a:srgbClr val="FF0000"/>
                </a:solidFill>
              </a:rPr>
              <a:t> Don't ask me to carry an oily rag like that.</a:t>
            </a:r>
          </a:p>
        </p:txBody>
      </p:sp>
      <p:sp>
        <p:nvSpPr>
          <p:cNvPr id="30" name="TextBox 29"/>
          <p:cNvSpPr txBox="1"/>
          <p:nvPr/>
        </p:nvSpPr>
        <p:spPr>
          <a:xfrm>
            <a:off x="3533007" y="4258970"/>
            <a:ext cx="1660974" cy="369332"/>
          </a:xfrm>
          <a:prstGeom prst="rect">
            <a:avLst/>
          </a:prstGeom>
          <a:solidFill>
            <a:schemeClr val="bg1"/>
          </a:solidFill>
        </p:spPr>
        <p:txBody>
          <a:bodyPr wrap="square" lIns="0" tIns="0" rIns="0" bIns="0" rtlCol="0">
            <a:spAutoFit/>
          </a:bodyPr>
          <a:lstStyle/>
          <a:p>
            <a:pPr algn="ctr"/>
            <a:r>
              <a:rPr lang="en-US" altLang="ko-KR" sz="1200" strike="sngStrike" dirty="0">
                <a:solidFill>
                  <a:srgbClr val="FF0000"/>
                </a:solidFill>
              </a:rPr>
              <a:t>She had your</a:t>
            </a:r>
            <a:r>
              <a:rPr lang="en-US" altLang="ko-KR" sz="1200" dirty="0">
                <a:solidFill>
                  <a:srgbClr val="FF0000"/>
                </a:solidFill>
              </a:rPr>
              <a:t> dark suit in greasy wash water all year.</a:t>
            </a:r>
          </a:p>
        </p:txBody>
      </p:sp>
      <p:sp>
        <p:nvSpPr>
          <p:cNvPr id="31" name="TextBox 30"/>
          <p:cNvSpPr txBox="1"/>
          <p:nvPr/>
        </p:nvSpPr>
        <p:spPr>
          <a:xfrm>
            <a:off x="3617964" y="3325705"/>
            <a:ext cx="1491060" cy="370579"/>
          </a:xfrm>
          <a:prstGeom prst="rect">
            <a:avLst/>
          </a:prstGeom>
          <a:solidFill>
            <a:schemeClr val="bg1"/>
          </a:solidFill>
        </p:spPr>
        <p:txBody>
          <a:bodyPr wrap="square" lIns="0" tIns="0" rIns="0" bIns="0" rtlCol="0">
            <a:spAutoFit/>
          </a:bodyPr>
          <a:lstStyle/>
          <a:p>
            <a:pPr algn="ctr"/>
            <a:r>
              <a:rPr lang="en-US" altLang="ko-KR" sz="1200" dirty="0">
                <a:solidFill>
                  <a:srgbClr val="FF0000"/>
                </a:solidFill>
              </a:rPr>
              <a:t> Don't ask me to carry an oily rag like that.</a:t>
            </a:r>
          </a:p>
        </p:txBody>
      </p:sp>
      <p:sp>
        <p:nvSpPr>
          <p:cNvPr id="32" name="TextBox 31"/>
          <p:cNvSpPr txBox="1"/>
          <p:nvPr/>
        </p:nvSpPr>
        <p:spPr>
          <a:xfrm>
            <a:off x="5538788" y="4258970"/>
            <a:ext cx="1660974" cy="369332"/>
          </a:xfrm>
          <a:prstGeom prst="rect">
            <a:avLst/>
          </a:prstGeom>
          <a:solidFill>
            <a:schemeClr val="bg1"/>
          </a:solidFill>
        </p:spPr>
        <p:txBody>
          <a:bodyPr wrap="square" lIns="0" tIns="0" rIns="0" bIns="0" rtlCol="0">
            <a:spAutoFit/>
          </a:bodyPr>
          <a:lstStyle/>
          <a:p>
            <a:pPr algn="ctr"/>
            <a:r>
              <a:rPr lang="en-US" altLang="ko-KR" sz="1200" strike="sngStrike" dirty="0">
                <a:solidFill>
                  <a:srgbClr val="FF0000"/>
                </a:solidFill>
              </a:rPr>
              <a:t>She had your</a:t>
            </a:r>
            <a:r>
              <a:rPr lang="en-US" altLang="ko-KR" sz="1200" dirty="0">
                <a:solidFill>
                  <a:srgbClr val="FF0000"/>
                </a:solidFill>
              </a:rPr>
              <a:t> dark suit in greasy wash water all year.</a:t>
            </a:r>
          </a:p>
        </p:txBody>
      </p:sp>
      <p:sp>
        <p:nvSpPr>
          <p:cNvPr id="33" name="TextBox 32"/>
          <p:cNvSpPr txBox="1"/>
          <p:nvPr/>
        </p:nvSpPr>
        <p:spPr>
          <a:xfrm>
            <a:off x="7544569" y="4258970"/>
            <a:ext cx="1660974" cy="369332"/>
          </a:xfrm>
          <a:prstGeom prst="rect">
            <a:avLst/>
          </a:prstGeom>
          <a:solidFill>
            <a:schemeClr val="bg1"/>
          </a:solidFill>
        </p:spPr>
        <p:txBody>
          <a:bodyPr wrap="square" lIns="0" tIns="0" rIns="0" bIns="0" rtlCol="0">
            <a:spAutoFit/>
          </a:bodyPr>
          <a:lstStyle/>
          <a:p>
            <a:pPr algn="ctr"/>
            <a:r>
              <a:rPr lang="en-US" altLang="ko-KR" sz="1200" strike="sngStrike" dirty="0">
                <a:solidFill>
                  <a:srgbClr val="FF0000"/>
                </a:solidFill>
              </a:rPr>
              <a:t>She had your</a:t>
            </a:r>
            <a:r>
              <a:rPr lang="en-US" altLang="ko-KR" sz="1200" dirty="0">
                <a:solidFill>
                  <a:srgbClr val="FF0000"/>
                </a:solidFill>
              </a:rPr>
              <a:t> dark suit in greasy wash water all year.</a:t>
            </a:r>
          </a:p>
        </p:txBody>
      </p:sp>
    </p:spTree>
    <p:extLst>
      <p:ext uri="{BB962C8B-B14F-4D97-AF65-F5344CB8AC3E}">
        <p14:creationId xmlns:p14="http://schemas.microsoft.com/office/powerpoint/2010/main" val="327581612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0"/>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3935" fill="hold"/>
                                        <p:tgtEl>
                                          <p:spTgt spid="10"/>
                                        </p:tgtEl>
                                      </p:cBhvr>
                                    </p:cmd>
                                  </p:childTnLst>
                                </p:cTn>
                              </p:par>
                            </p:childTnLst>
                          </p:cTn>
                        </p:par>
                      </p:childTnLst>
                    </p:cTn>
                  </p:par>
                </p:childTnLst>
              </p:cTn>
              <p:nextCondLst>
                <p:cond evt="onClick" delay="0">
                  <p:tgtEl>
                    <p:spTgt spid="10"/>
                  </p:tgtEl>
                </p:cond>
              </p:nextCondLst>
            </p:seq>
            <p:seq concurrent="1" nextAc="seek">
              <p:cTn id="7" restart="whenNotActive" fill="hold" evtFilter="cancelBubble" nodeType="interactiveSeq">
                <p:stCondLst>
                  <p:cond evt="onClick" delay="0">
                    <p:tgtEl>
                      <p:spTgt spid="11"/>
                    </p:tgtEl>
                  </p:cond>
                </p:stCondLst>
                <p:endSync evt="end" delay="0">
                  <p:rtn val="all"/>
                </p:endSync>
                <p:childTnLst>
                  <p:par>
                    <p:cTn id="8" fill="hold">
                      <p:stCondLst>
                        <p:cond delay="0"/>
                      </p:stCondLst>
                      <p:childTnLst>
                        <p:par>
                          <p:cTn id="9" fill="hold">
                            <p:stCondLst>
                              <p:cond delay="0"/>
                            </p:stCondLst>
                            <p:childTnLst>
                              <p:par>
                                <p:cTn id="10" presetID="1" presetClass="mediacall" presetSubtype="0" fill="hold" nodeType="clickEffect">
                                  <p:stCondLst>
                                    <p:cond delay="0"/>
                                  </p:stCondLst>
                                  <p:childTnLst>
                                    <p:cmd type="call" cmd="playFrom(0.0)">
                                      <p:cBhvr>
                                        <p:cTn id="11" dur="3980" fill="hold"/>
                                        <p:tgtEl>
                                          <p:spTgt spid="11"/>
                                        </p:tgtEl>
                                      </p:cBhvr>
                                    </p:cmd>
                                  </p:childTnLst>
                                </p:cTn>
                              </p:par>
                            </p:childTnLst>
                          </p:cTn>
                        </p:par>
                      </p:childTnLst>
                    </p:cTn>
                  </p:par>
                </p:childTnLst>
              </p:cTn>
              <p:nextCondLst>
                <p:cond evt="onClick" delay="0">
                  <p:tgtEl>
                    <p:spTgt spid="11"/>
                  </p:tgtEl>
                </p:cond>
              </p:nextCondLst>
            </p:seq>
            <p:seq concurrent="1" nextAc="seek">
              <p:cTn id="12" restart="whenNotActive" fill="hold" evtFilter="cancelBubble" nodeType="interactiveSeq">
                <p:stCondLst>
                  <p:cond evt="onClick" delay="0">
                    <p:tgtEl>
                      <p:spTgt spid="12"/>
                    </p:tgtEl>
                  </p:cond>
                </p:stCondLst>
                <p:endSync evt="end" delay="0">
                  <p:rtn val="all"/>
                </p:endSync>
                <p:childTnLst>
                  <p:par>
                    <p:cTn id="13" fill="hold">
                      <p:stCondLst>
                        <p:cond delay="0"/>
                      </p:stCondLst>
                      <p:childTnLst>
                        <p:par>
                          <p:cTn id="14" fill="hold">
                            <p:stCondLst>
                              <p:cond delay="0"/>
                            </p:stCondLst>
                            <p:childTnLst>
                              <p:par>
                                <p:cTn id="15" presetID="1" presetClass="mediacall" presetSubtype="0" fill="hold" nodeType="clickEffect">
                                  <p:stCondLst>
                                    <p:cond delay="0"/>
                                  </p:stCondLst>
                                  <p:childTnLst>
                                    <p:cmd type="call" cmd="playFrom(0.0)">
                                      <p:cBhvr>
                                        <p:cTn id="16" dur="3935" fill="hold"/>
                                        <p:tgtEl>
                                          <p:spTgt spid="12"/>
                                        </p:tgtEl>
                                      </p:cBhvr>
                                    </p:cmd>
                                  </p:childTnLst>
                                </p:cTn>
                              </p:par>
                            </p:childTnLst>
                          </p:cTn>
                        </p:par>
                      </p:childTnLst>
                    </p:cTn>
                  </p:par>
                </p:childTnLst>
              </p:cTn>
              <p:nextCondLst>
                <p:cond evt="onClick" delay="0">
                  <p:tgtEl>
                    <p:spTgt spid="12"/>
                  </p:tgtEl>
                </p:cond>
              </p:nextCondLst>
            </p:seq>
            <p:seq concurrent="1" nextAc="seek">
              <p:cTn id="17" restart="whenNotActive" fill="hold" evtFilter="cancelBubble" nodeType="interactiveSeq">
                <p:stCondLst>
                  <p:cond evt="onClick" delay="0">
                    <p:tgtEl>
                      <p:spTgt spid="13"/>
                    </p:tgtEl>
                  </p:cond>
                </p:stCondLst>
                <p:endSync evt="end" delay="0">
                  <p:rtn val="all"/>
                </p:endSync>
                <p:childTnLst>
                  <p:par>
                    <p:cTn id="18" fill="hold">
                      <p:stCondLst>
                        <p:cond delay="0"/>
                      </p:stCondLst>
                      <p:childTnLst>
                        <p:par>
                          <p:cTn id="19" fill="hold">
                            <p:stCondLst>
                              <p:cond delay="0"/>
                            </p:stCondLst>
                            <p:childTnLst>
                              <p:par>
                                <p:cTn id="20" presetID="1" presetClass="mediacall" presetSubtype="0" fill="hold" nodeType="clickEffect">
                                  <p:stCondLst>
                                    <p:cond delay="0"/>
                                  </p:stCondLst>
                                  <p:childTnLst>
                                    <p:cmd type="call" cmd="playFrom(0.0)">
                                      <p:cBhvr>
                                        <p:cTn id="21" dur="2958" fill="hold"/>
                                        <p:tgtEl>
                                          <p:spTgt spid="13"/>
                                        </p:tgtEl>
                                      </p:cBhvr>
                                    </p:cmd>
                                  </p:childTnLst>
                                </p:cTn>
                              </p:par>
                            </p:childTnLst>
                          </p:cTn>
                        </p:par>
                      </p:childTnLst>
                    </p:cTn>
                  </p:par>
                </p:childTnLst>
              </p:cTn>
              <p:nextCondLst>
                <p:cond evt="onClick" delay="0">
                  <p:tgtEl>
                    <p:spTgt spid="13"/>
                  </p:tgtEl>
                </p:cond>
              </p:nextCondLst>
            </p:seq>
            <p:seq concurrent="1" nextAc="seek">
              <p:cTn id="22" restart="whenNotActive" fill="hold" evtFilter="cancelBubble" nodeType="interactiveSeq">
                <p:stCondLst>
                  <p:cond evt="onClick" delay="0">
                    <p:tgtEl>
                      <p:spTgt spid="14"/>
                    </p:tgtEl>
                  </p:cond>
                </p:stCondLst>
                <p:endSync evt="end" delay="0">
                  <p:rtn val="all"/>
                </p:endSync>
                <p:childTnLst>
                  <p:par>
                    <p:cTn id="23" fill="hold">
                      <p:stCondLst>
                        <p:cond delay="0"/>
                      </p:stCondLst>
                      <p:childTnLst>
                        <p:par>
                          <p:cTn id="24" fill="hold">
                            <p:stCondLst>
                              <p:cond delay="0"/>
                            </p:stCondLst>
                            <p:childTnLst>
                              <p:par>
                                <p:cTn id="25" presetID="1" presetClass="mediacall" presetSubtype="0" fill="hold" nodeType="clickEffect">
                                  <p:stCondLst>
                                    <p:cond delay="0"/>
                                  </p:stCondLst>
                                  <p:childTnLst>
                                    <p:cmd type="call" cmd="playFrom(0.0)">
                                      <p:cBhvr>
                                        <p:cTn id="26" dur="3003" fill="hold"/>
                                        <p:tgtEl>
                                          <p:spTgt spid="14"/>
                                        </p:tgtEl>
                                      </p:cBhvr>
                                    </p:cmd>
                                  </p:childTnLst>
                                </p:cTn>
                              </p:par>
                            </p:childTnLst>
                          </p:cTn>
                        </p:par>
                      </p:childTnLst>
                    </p:cTn>
                  </p:par>
                </p:childTnLst>
              </p:cTn>
              <p:nextCondLst>
                <p:cond evt="onClick" delay="0">
                  <p:tgtEl>
                    <p:spTgt spid="14"/>
                  </p:tgtEl>
                </p:cond>
              </p:nextCondLst>
            </p:seq>
            <p:seq concurrent="1" nextAc="seek">
              <p:cTn id="27" restart="whenNotActive" fill="hold" evtFilter="cancelBubble" nodeType="interactiveSeq">
                <p:stCondLst>
                  <p:cond evt="onClick" delay="0">
                    <p:tgtEl>
                      <p:spTgt spid="15"/>
                    </p:tgtEl>
                  </p:cond>
                </p:stCondLst>
                <p:endSync evt="end" delay="0">
                  <p:rtn val="all"/>
                </p:endSync>
                <p:childTnLst>
                  <p:par>
                    <p:cTn id="28" fill="hold">
                      <p:stCondLst>
                        <p:cond delay="0"/>
                      </p:stCondLst>
                      <p:childTnLst>
                        <p:par>
                          <p:cTn id="29" fill="hold">
                            <p:stCondLst>
                              <p:cond delay="0"/>
                            </p:stCondLst>
                            <p:childTnLst>
                              <p:par>
                                <p:cTn id="30" presetID="1" presetClass="mediacall" presetSubtype="0" fill="hold" nodeType="clickEffect">
                                  <p:stCondLst>
                                    <p:cond delay="0"/>
                                  </p:stCondLst>
                                  <p:childTnLst>
                                    <p:cmd type="call" cmd="playFrom(0.0)">
                                      <p:cBhvr>
                                        <p:cTn id="31" dur="2958" fill="hold"/>
                                        <p:tgtEl>
                                          <p:spTgt spid="15"/>
                                        </p:tgtEl>
                                      </p:cBhvr>
                                    </p:cmd>
                                  </p:childTnLst>
                                </p:cTn>
                              </p:par>
                            </p:childTnLst>
                          </p:cTn>
                        </p:par>
                      </p:childTnLst>
                    </p:cTn>
                  </p:par>
                </p:childTnLst>
              </p:cTn>
              <p:nextCondLst>
                <p:cond evt="onClick" delay="0">
                  <p:tgtEl>
                    <p:spTgt spid="15"/>
                  </p:tgtEl>
                </p:cond>
              </p:nextCondLst>
            </p:seq>
            <p:seq concurrent="1" nextAc="seek">
              <p:cTn id="32" restart="whenNotActive" fill="hold" evtFilter="cancelBubble" nodeType="interactiveSeq">
                <p:stCondLst>
                  <p:cond evt="onClick" delay="0">
                    <p:tgtEl>
                      <p:spTgt spid="19"/>
                    </p:tgtEl>
                  </p:cond>
                </p:stCondLst>
                <p:endSync evt="end" delay="0">
                  <p:rtn val="all"/>
                </p:endSync>
                <p:childTnLst>
                  <p:par>
                    <p:cTn id="33" fill="hold">
                      <p:stCondLst>
                        <p:cond delay="0"/>
                      </p:stCondLst>
                      <p:childTnLst>
                        <p:par>
                          <p:cTn id="34" fill="hold">
                            <p:stCondLst>
                              <p:cond delay="0"/>
                            </p:stCondLst>
                            <p:childTnLst>
                              <p:par>
                                <p:cTn id="35" presetID="1" presetClass="mediacall" presetSubtype="0" fill="hold" nodeType="clickEffect">
                                  <p:stCondLst>
                                    <p:cond delay="0"/>
                                  </p:stCondLst>
                                  <p:childTnLst>
                                    <p:cmd type="call" cmd="playFrom(0.0)">
                                      <p:cBhvr>
                                        <p:cTn id="36" dur="3352" fill="hold"/>
                                        <p:tgtEl>
                                          <p:spTgt spid="19"/>
                                        </p:tgtEl>
                                      </p:cBhvr>
                                    </p:cmd>
                                  </p:childTnLst>
                                </p:cTn>
                              </p:par>
                            </p:childTnLst>
                          </p:cTn>
                        </p:par>
                      </p:childTnLst>
                    </p:cTn>
                  </p:par>
                </p:childTnLst>
              </p:cTn>
              <p:nextCondLst>
                <p:cond evt="onClick" delay="0">
                  <p:tgtEl>
                    <p:spTgt spid="19"/>
                  </p:tgtEl>
                </p:cond>
              </p:nextCondLst>
            </p:seq>
            <p:seq concurrent="1" nextAc="seek">
              <p:cTn id="37" restart="whenNotActive" fill="hold" evtFilter="cancelBubble" nodeType="interactiveSeq">
                <p:stCondLst>
                  <p:cond evt="onClick" delay="0">
                    <p:tgtEl>
                      <p:spTgt spid="20"/>
                    </p:tgtEl>
                  </p:cond>
                </p:stCondLst>
                <p:endSync evt="end" delay="0">
                  <p:rtn val="all"/>
                </p:endSync>
                <p:childTnLst>
                  <p:par>
                    <p:cTn id="38" fill="hold">
                      <p:stCondLst>
                        <p:cond delay="0"/>
                      </p:stCondLst>
                      <p:childTnLst>
                        <p:par>
                          <p:cTn id="39" fill="hold">
                            <p:stCondLst>
                              <p:cond delay="0"/>
                            </p:stCondLst>
                            <p:childTnLst>
                              <p:par>
                                <p:cTn id="40" presetID="1" presetClass="mediacall" presetSubtype="0" fill="hold" nodeType="clickEffect">
                                  <p:stCondLst>
                                    <p:cond delay="0"/>
                                  </p:stCondLst>
                                  <p:childTnLst>
                                    <p:cmd type="call" cmd="playFrom(0.0)">
                                      <p:cBhvr>
                                        <p:cTn id="41" dur="3397" fill="hold"/>
                                        <p:tgtEl>
                                          <p:spTgt spid="20"/>
                                        </p:tgtEl>
                                      </p:cBhvr>
                                    </p:cmd>
                                  </p:childTnLst>
                                </p:cTn>
                              </p:par>
                            </p:childTnLst>
                          </p:cTn>
                        </p:par>
                      </p:childTnLst>
                    </p:cTn>
                  </p:par>
                </p:childTnLst>
              </p:cTn>
              <p:nextCondLst>
                <p:cond evt="onClick" delay="0">
                  <p:tgtEl>
                    <p:spTgt spid="20"/>
                  </p:tgtEl>
                </p:cond>
              </p:nextCondLst>
            </p:seq>
            <p:seq concurrent="1" nextAc="seek">
              <p:cTn id="42" restart="whenNotActive" fill="hold" evtFilter="cancelBubble" nodeType="interactiveSeq">
                <p:stCondLst>
                  <p:cond evt="onClick" delay="0">
                    <p:tgtEl>
                      <p:spTgt spid="21"/>
                    </p:tgtEl>
                  </p:cond>
                </p:stCondLst>
                <p:endSync evt="end" delay="0">
                  <p:rtn val="all"/>
                </p:endSync>
                <p:childTnLst>
                  <p:par>
                    <p:cTn id="43" fill="hold">
                      <p:stCondLst>
                        <p:cond delay="0"/>
                      </p:stCondLst>
                      <p:childTnLst>
                        <p:par>
                          <p:cTn id="44" fill="hold">
                            <p:stCondLst>
                              <p:cond delay="0"/>
                            </p:stCondLst>
                            <p:childTnLst>
                              <p:par>
                                <p:cTn id="45" presetID="1" presetClass="mediacall" presetSubtype="0" fill="hold" nodeType="clickEffect">
                                  <p:stCondLst>
                                    <p:cond delay="0"/>
                                  </p:stCondLst>
                                  <p:childTnLst>
                                    <p:cmd type="call" cmd="playFrom(0.0)">
                                      <p:cBhvr>
                                        <p:cTn id="46" dur="3352" fill="hold"/>
                                        <p:tgtEl>
                                          <p:spTgt spid="21"/>
                                        </p:tgtEl>
                                      </p:cBhvr>
                                    </p:cmd>
                                  </p:childTnLst>
                                </p:cTn>
                              </p:par>
                            </p:childTnLst>
                          </p:cTn>
                        </p:par>
                      </p:childTnLst>
                    </p:cTn>
                  </p:par>
                </p:childTnLst>
              </p:cTn>
              <p:nextCondLst>
                <p:cond evt="onClick" delay="0">
                  <p:tgtEl>
                    <p:spTgt spid="21"/>
                  </p:tgtEl>
                </p:cond>
              </p:nextCondLst>
            </p:seq>
            <p:audio>
              <p:cMediaNode vol="80000">
                <p:cTn id="47" fill="hold" display="0">
                  <p:stCondLst>
                    <p:cond delay="indefinite"/>
                  </p:stCondLst>
                  <p:endCondLst>
                    <p:cond evt="onStopAudio" delay="0">
                      <p:tgtEl>
                        <p:sldTgt/>
                      </p:tgtEl>
                    </p:cond>
                  </p:endCondLst>
                </p:cTn>
                <p:tgtEl>
                  <p:spTgt spid="10"/>
                </p:tgtEl>
              </p:cMediaNode>
            </p:audio>
            <p:audio>
              <p:cMediaNode vol="80000">
                <p:cTn id="48" fill="hold" display="0">
                  <p:stCondLst>
                    <p:cond delay="indefinite"/>
                  </p:stCondLst>
                  <p:endCondLst>
                    <p:cond evt="onStopAudio" delay="0">
                      <p:tgtEl>
                        <p:sldTgt/>
                      </p:tgtEl>
                    </p:cond>
                  </p:endCondLst>
                </p:cTn>
                <p:tgtEl>
                  <p:spTgt spid="11"/>
                </p:tgtEl>
              </p:cMediaNode>
            </p:audio>
            <p:audio>
              <p:cMediaNode vol="80000">
                <p:cTn id="49" fill="hold" display="0">
                  <p:stCondLst>
                    <p:cond delay="indefinite"/>
                  </p:stCondLst>
                  <p:endCondLst>
                    <p:cond evt="onStopAudio" delay="0">
                      <p:tgtEl>
                        <p:sldTgt/>
                      </p:tgtEl>
                    </p:cond>
                  </p:endCondLst>
                </p:cTn>
                <p:tgtEl>
                  <p:spTgt spid="12"/>
                </p:tgtEl>
              </p:cMediaNode>
            </p:audio>
            <p:audio>
              <p:cMediaNode vol="80000">
                <p:cTn id="50" fill="hold" display="0">
                  <p:stCondLst>
                    <p:cond delay="indefinite"/>
                  </p:stCondLst>
                  <p:endCondLst>
                    <p:cond evt="onStopAudio" delay="0">
                      <p:tgtEl>
                        <p:sldTgt/>
                      </p:tgtEl>
                    </p:cond>
                  </p:endCondLst>
                </p:cTn>
                <p:tgtEl>
                  <p:spTgt spid="13"/>
                </p:tgtEl>
              </p:cMediaNode>
            </p:audio>
            <p:audio>
              <p:cMediaNode vol="80000">
                <p:cTn id="51" fill="hold" display="0">
                  <p:stCondLst>
                    <p:cond delay="indefinite"/>
                  </p:stCondLst>
                  <p:endCondLst>
                    <p:cond evt="onStopAudio" delay="0">
                      <p:tgtEl>
                        <p:sldTgt/>
                      </p:tgtEl>
                    </p:cond>
                  </p:endCondLst>
                </p:cTn>
                <p:tgtEl>
                  <p:spTgt spid="14"/>
                </p:tgtEl>
              </p:cMediaNode>
            </p:audio>
            <p:audio>
              <p:cMediaNode vol="80000">
                <p:cTn id="52" fill="hold" display="0">
                  <p:stCondLst>
                    <p:cond delay="indefinite"/>
                  </p:stCondLst>
                  <p:endCondLst>
                    <p:cond evt="onStopAudio" delay="0">
                      <p:tgtEl>
                        <p:sldTgt/>
                      </p:tgtEl>
                    </p:cond>
                  </p:endCondLst>
                </p:cTn>
                <p:tgtEl>
                  <p:spTgt spid="15"/>
                </p:tgtEl>
              </p:cMediaNode>
            </p:audio>
            <p:audio>
              <p:cMediaNode vol="80000">
                <p:cTn id="53" fill="hold" display="0">
                  <p:stCondLst>
                    <p:cond delay="indefinite"/>
                  </p:stCondLst>
                  <p:endCondLst>
                    <p:cond evt="onStopAudio" delay="0">
                      <p:tgtEl>
                        <p:sldTgt/>
                      </p:tgtEl>
                    </p:cond>
                  </p:endCondLst>
                </p:cTn>
                <p:tgtEl>
                  <p:spTgt spid="19"/>
                </p:tgtEl>
              </p:cMediaNode>
            </p:audio>
            <p:audio>
              <p:cMediaNode vol="80000">
                <p:cTn id="54" fill="hold" display="0">
                  <p:stCondLst>
                    <p:cond delay="indefinite"/>
                  </p:stCondLst>
                  <p:endCondLst>
                    <p:cond evt="onStopAudio" delay="0">
                      <p:tgtEl>
                        <p:sldTgt/>
                      </p:tgtEl>
                    </p:cond>
                  </p:endCondLst>
                </p:cTn>
                <p:tgtEl>
                  <p:spTgt spid="20"/>
                </p:tgtEl>
              </p:cMediaNode>
            </p:audio>
            <p:audio>
              <p:cMediaNode vol="80000">
                <p:cTn id="55" fill="hold" display="0">
                  <p:stCondLst>
                    <p:cond delay="indefinite"/>
                  </p:stCondLst>
                  <p:endCondLst>
                    <p:cond evt="onStopAudio" delay="0">
                      <p:tgtEl>
                        <p:sldTgt/>
                      </p:tgtEl>
                    </p:cond>
                  </p:endCondLst>
                </p:cTn>
                <p:tgtEl>
                  <p:spTgt spid="21"/>
                </p:tgtEl>
              </p:cMediaNode>
            </p:audi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854075"/>
          </a:xfrm>
        </p:spPr>
        <p:txBody>
          <a:bodyPr/>
          <a:lstStyle/>
          <a:p>
            <a:r>
              <a:rPr lang="en-US" b="1" dirty="0">
                <a:solidFill>
                  <a:srgbClr val="A5285F"/>
                </a:solidFill>
              </a:rPr>
              <a:t>Problem</a:t>
            </a:r>
          </a:p>
        </p:txBody>
      </p:sp>
      <p:sp>
        <p:nvSpPr>
          <p:cNvPr id="8" name="Title 1"/>
          <p:cNvSpPr txBox="1">
            <a:spLocks/>
          </p:cNvSpPr>
          <p:nvPr/>
        </p:nvSpPr>
        <p:spPr>
          <a:xfrm>
            <a:off x="0" y="1219201"/>
            <a:ext cx="12192000" cy="142671"/>
          </a:xfrm>
          <a:prstGeom prst="rect">
            <a:avLst/>
          </a:prstGeom>
          <a:solidFill>
            <a:srgbClr val="A5285F"/>
          </a:solidFill>
        </p:spPr>
        <p:txBody>
          <a:bodyPr vert="horz" lIns="91440" tIns="45720" rIns="91440" bIns="45720" rtlCol="0" anchor="ctr">
            <a:normAutofit fontScale="2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b="1" dirty="0">
              <a:solidFill>
                <a:schemeClr val="bg1"/>
              </a:solidFill>
              <a:effectLst>
                <a:outerShdw blurRad="38100" dist="38100" dir="2700000" algn="tl">
                  <a:srgbClr val="000000">
                    <a:alpha val="43137"/>
                  </a:srgbClr>
                </a:outerShdw>
              </a:effectLst>
            </a:endParaRPr>
          </a:p>
        </p:txBody>
      </p:sp>
      <p:sp>
        <p:nvSpPr>
          <p:cNvPr id="7" name="TextBox 6"/>
          <p:cNvSpPr txBox="1"/>
          <p:nvPr/>
        </p:nvSpPr>
        <p:spPr>
          <a:xfrm>
            <a:off x="308917" y="1509339"/>
            <a:ext cx="11755394" cy="461665"/>
          </a:xfrm>
          <a:prstGeom prst="rect">
            <a:avLst/>
          </a:prstGeom>
          <a:noFill/>
        </p:spPr>
        <p:txBody>
          <a:bodyPr wrap="square" rtlCol="0">
            <a:spAutoFit/>
          </a:bodyPr>
          <a:lstStyle/>
          <a:p>
            <a:r>
              <a:rPr lang="en-US" sz="2400" dirty="0"/>
              <a:t>It fails to recover the sound after around 2,000 iterations.</a:t>
            </a:r>
            <a:endParaRPr lang="en-US" sz="2400" b="1" dirty="0"/>
          </a:p>
        </p:txBody>
      </p:sp>
      <p:sp>
        <p:nvSpPr>
          <p:cNvPr id="5" name="TextBox 4"/>
          <p:cNvSpPr txBox="1"/>
          <p:nvPr/>
        </p:nvSpPr>
        <p:spPr>
          <a:xfrm>
            <a:off x="1517448" y="2588224"/>
            <a:ext cx="9157104" cy="769441"/>
          </a:xfrm>
          <a:prstGeom prst="rect">
            <a:avLst/>
          </a:prstGeom>
          <a:noFill/>
        </p:spPr>
        <p:txBody>
          <a:bodyPr wrap="square" rtlCol="0">
            <a:spAutoFit/>
          </a:bodyPr>
          <a:lstStyle/>
          <a:p>
            <a:pPr algn="ctr"/>
            <a:r>
              <a:rPr lang="en-US" sz="4400" b="1" dirty="0">
                <a:solidFill>
                  <a:srgbClr val="FF0000"/>
                </a:solidFill>
              </a:rPr>
              <a:t>Why?</a:t>
            </a:r>
          </a:p>
        </p:txBody>
      </p:sp>
    </p:spTree>
    <p:extLst>
      <p:ext uri="{BB962C8B-B14F-4D97-AF65-F5344CB8AC3E}">
        <p14:creationId xmlns:p14="http://schemas.microsoft.com/office/powerpoint/2010/main" val="253156658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854075"/>
          </a:xfrm>
        </p:spPr>
        <p:txBody>
          <a:bodyPr/>
          <a:lstStyle/>
          <a:p>
            <a:r>
              <a:rPr lang="en-US" b="1" dirty="0">
                <a:solidFill>
                  <a:srgbClr val="A5285F"/>
                </a:solidFill>
              </a:rPr>
              <a:t>Problem</a:t>
            </a:r>
          </a:p>
        </p:txBody>
      </p:sp>
      <p:sp>
        <p:nvSpPr>
          <p:cNvPr id="8" name="Title 1"/>
          <p:cNvSpPr txBox="1">
            <a:spLocks/>
          </p:cNvSpPr>
          <p:nvPr/>
        </p:nvSpPr>
        <p:spPr>
          <a:xfrm>
            <a:off x="0" y="1219201"/>
            <a:ext cx="12192000" cy="142671"/>
          </a:xfrm>
          <a:prstGeom prst="rect">
            <a:avLst/>
          </a:prstGeom>
          <a:solidFill>
            <a:srgbClr val="A5285F"/>
          </a:solidFill>
        </p:spPr>
        <p:txBody>
          <a:bodyPr vert="horz" lIns="91440" tIns="45720" rIns="91440" bIns="45720" rtlCol="0" anchor="ctr">
            <a:normAutofit fontScale="2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b="1" dirty="0">
              <a:solidFill>
                <a:schemeClr val="bg1"/>
              </a:solidFill>
              <a:effectLst>
                <a:outerShdw blurRad="38100" dist="38100" dir="2700000" algn="tl">
                  <a:srgbClr val="000000">
                    <a:alpha val="43137"/>
                  </a:srgbClr>
                </a:outerShdw>
              </a:effectLst>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64334" y="2044064"/>
            <a:ext cx="4141866" cy="3091815"/>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800" y="2044063"/>
            <a:ext cx="4122420" cy="3091815"/>
          </a:xfrm>
          <a:prstGeom prst="rect">
            <a:avLst/>
          </a:prstGeom>
        </p:spPr>
      </p:pic>
      <p:sp>
        <p:nvSpPr>
          <p:cNvPr id="6" name="Right Arrow 5"/>
          <p:cNvSpPr/>
          <p:nvPr/>
        </p:nvSpPr>
        <p:spPr>
          <a:xfrm>
            <a:off x="5027097" y="3098480"/>
            <a:ext cx="2118360" cy="9829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p:cNvSpPr txBox="1"/>
          <p:nvPr/>
        </p:nvSpPr>
        <p:spPr>
          <a:xfrm>
            <a:off x="5360519" y="2663420"/>
            <a:ext cx="1186718" cy="584775"/>
          </a:xfrm>
          <a:prstGeom prst="rect">
            <a:avLst/>
          </a:prstGeom>
          <a:noFill/>
        </p:spPr>
        <p:txBody>
          <a:bodyPr wrap="square" rtlCol="0">
            <a:spAutoFit/>
          </a:bodyPr>
          <a:lstStyle/>
          <a:p>
            <a:pPr algn="ctr"/>
            <a:r>
              <a:rPr lang="en-US" sz="1600" dirty="0">
                <a:solidFill>
                  <a:srgbClr val="FF0000"/>
                </a:solidFill>
              </a:rPr>
              <a:t>Post-processing</a:t>
            </a:r>
          </a:p>
        </p:txBody>
      </p:sp>
      <p:sp>
        <p:nvSpPr>
          <p:cNvPr id="11" name="TextBox 10"/>
          <p:cNvSpPr txBox="1"/>
          <p:nvPr/>
        </p:nvSpPr>
        <p:spPr>
          <a:xfrm>
            <a:off x="1233511" y="5063720"/>
            <a:ext cx="3026998" cy="830997"/>
          </a:xfrm>
          <a:prstGeom prst="rect">
            <a:avLst/>
          </a:prstGeom>
          <a:noFill/>
        </p:spPr>
        <p:txBody>
          <a:bodyPr wrap="square" rtlCol="0">
            <a:spAutoFit/>
          </a:bodyPr>
          <a:lstStyle/>
          <a:p>
            <a:pPr algn="ctr"/>
            <a:r>
              <a:rPr lang="en-US" sz="1600" dirty="0">
                <a:solidFill>
                  <a:srgbClr val="FF0000"/>
                </a:solidFill>
              </a:rPr>
              <a:t>Actual recovered speech using the Visual Microphone</a:t>
            </a:r>
          </a:p>
          <a:p>
            <a:pPr algn="ctr"/>
            <a:r>
              <a:rPr lang="en-US" sz="1600" dirty="0">
                <a:solidFill>
                  <a:srgbClr val="FF0000"/>
                </a:solidFill>
              </a:rPr>
              <a:t>(normalized to [0,1])</a:t>
            </a:r>
          </a:p>
        </p:txBody>
      </p:sp>
    </p:spTree>
    <p:extLst>
      <p:ext uri="{BB962C8B-B14F-4D97-AF65-F5344CB8AC3E}">
        <p14:creationId xmlns:p14="http://schemas.microsoft.com/office/powerpoint/2010/main" val="7536965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854075"/>
          </a:xfrm>
        </p:spPr>
        <p:txBody>
          <a:bodyPr/>
          <a:lstStyle/>
          <a:p>
            <a:r>
              <a:rPr lang="en-US" b="1" dirty="0">
                <a:solidFill>
                  <a:srgbClr val="A5285F"/>
                </a:solidFill>
              </a:rPr>
              <a:t>Problem</a:t>
            </a:r>
          </a:p>
        </p:txBody>
      </p:sp>
      <p:sp>
        <p:nvSpPr>
          <p:cNvPr id="8" name="Title 1"/>
          <p:cNvSpPr txBox="1">
            <a:spLocks/>
          </p:cNvSpPr>
          <p:nvPr/>
        </p:nvSpPr>
        <p:spPr>
          <a:xfrm>
            <a:off x="0" y="1219201"/>
            <a:ext cx="12192000" cy="142671"/>
          </a:xfrm>
          <a:prstGeom prst="rect">
            <a:avLst/>
          </a:prstGeom>
          <a:solidFill>
            <a:srgbClr val="A5285F"/>
          </a:solidFill>
        </p:spPr>
        <p:txBody>
          <a:bodyPr vert="horz" lIns="91440" tIns="45720" rIns="91440" bIns="45720" rtlCol="0" anchor="ctr">
            <a:normAutofit fontScale="2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b="1" dirty="0">
              <a:solidFill>
                <a:schemeClr val="bg1"/>
              </a:solidFill>
              <a:effectLst>
                <a:outerShdw blurRad="38100" dist="38100" dir="2700000" algn="tl">
                  <a:srgbClr val="000000">
                    <a:alpha val="43137"/>
                  </a:srgbClr>
                </a:outerShdw>
              </a:effectLst>
            </a:endParaRPr>
          </a:p>
        </p:txBody>
      </p:sp>
      <p:sp>
        <p:nvSpPr>
          <p:cNvPr id="5" name="TextBox 4"/>
          <p:cNvSpPr txBox="1"/>
          <p:nvPr/>
        </p:nvSpPr>
        <p:spPr>
          <a:xfrm>
            <a:off x="4137660" y="2179320"/>
            <a:ext cx="2057400" cy="369332"/>
          </a:xfrm>
          <a:prstGeom prst="rect">
            <a:avLst/>
          </a:prstGeom>
          <a:noFill/>
        </p:spPr>
        <p:txBody>
          <a:bodyPr wrap="square" rtlCol="0">
            <a:spAutoFit/>
          </a:bodyPr>
          <a:lstStyle/>
          <a:p>
            <a:pPr algn="ctr"/>
            <a:r>
              <a:rPr lang="en-US" altLang="ko-KR" dirty="0"/>
              <a:t>Sequence-1</a:t>
            </a:r>
            <a:endParaRPr lang="ko-KR" altLang="en-US" dirty="0"/>
          </a:p>
        </p:txBody>
      </p:sp>
      <p:sp>
        <p:nvSpPr>
          <p:cNvPr id="11" name="TextBox 10"/>
          <p:cNvSpPr txBox="1"/>
          <p:nvPr/>
        </p:nvSpPr>
        <p:spPr>
          <a:xfrm>
            <a:off x="4137660" y="2822972"/>
            <a:ext cx="2057400" cy="369332"/>
          </a:xfrm>
          <a:prstGeom prst="rect">
            <a:avLst/>
          </a:prstGeom>
          <a:noFill/>
        </p:spPr>
        <p:txBody>
          <a:bodyPr wrap="square" rtlCol="0">
            <a:spAutoFit/>
          </a:bodyPr>
          <a:lstStyle/>
          <a:p>
            <a:pPr algn="ctr"/>
            <a:r>
              <a:rPr lang="en-US" altLang="ko-KR" dirty="0"/>
              <a:t>Sequence-2</a:t>
            </a:r>
            <a:endParaRPr lang="ko-KR" altLang="en-US" dirty="0"/>
          </a:p>
        </p:txBody>
      </p:sp>
      <p:sp>
        <p:nvSpPr>
          <p:cNvPr id="12" name="TextBox 11"/>
          <p:cNvSpPr txBox="1"/>
          <p:nvPr/>
        </p:nvSpPr>
        <p:spPr>
          <a:xfrm>
            <a:off x="4137660" y="3466624"/>
            <a:ext cx="2057400" cy="369332"/>
          </a:xfrm>
          <a:prstGeom prst="rect">
            <a:avLst/>
          </a:prstGeom>
          <a:noFill/>
        </p:spPr>
        <p:txBody>
          <a:bodyPr wrap="square" rtlCol="0">
            <a:spAutoFit/>
          </a:bodyPr>
          <a:lstStyle/>
          <a:p>
            <a:pPr algn="ctr"/>
            <a:r>
              <a:rPr lang="en-US" altLang="ko-KR" dirty="0"/>
              <a:t>Sequence-3</a:t>
            </a:r>
            <a:endParaRPr lang="ko-KR" altLang="en-US" dirty="0"/>
          </a:p>
        </p:txBody>
      </p:sp>
      <p:sp>
        <p:nvSpPr>
          <p:cNvPr id="13" name="TextBox 12"/>
          <p:cNvSpPr txBox="1"/>
          <p:nvPr/>
        </p:nvSpPr>
        <p:spPr>
          <a:xfrm>
            <a:off x="4137660" y="4110276"/>
            <a:ext cx="2057400" cy="369332"/>
          </a:xfrm>
          <a:prstGeom prst="rect">
            <a:avLst/>
          </a:prstGeom>
          <a:noFill/>
        </p:spPr>
        <p:txBody>
          <a:bodyPr wrap="square" rtlCol="0">
            <a:spAutoFit/>
          </a:bodyPr>
          <a:lstStyle/>
          <a:p>
            <a:pPr algn="ctr"/>
            <a:r>
              <a:rPr lang="en-US" altLang="ko-KR" dirty="0"/>
              <a:t>Sequence-4</a:t>
            </a:r>
            <a:endParaRPr lang="ko-KR" altLang="en-US" dirty="0"/>
          </a:p>
        </p:txBody>
      </p:sp>
      <p:sp>
        <p:nvSpPr>
          <p:cNvPr id="14" name="TextBox 13"/>
          <p:cNvSpPr txBox="1"/>
          <p:nvPr/>
        </p:nvSpPr>
        <p:spPr>
          <a:xfrm>
            <a:off x="4137660" y="4753928"/>
            <a:ext cx="2057400" cy="369332"/>
          </a:xfrm>
          <a:prstGeom prst="rect">
            <a:avLst/>
          </a:prstGeom>
          <a:noFill/>
        </p:spPr>
        <p:txBody>
          <a:bodyPr wrap="square" rtlCol="0">
            <a:spAutoFit/>
          </a:bodyPr>
          <a:lstStyle/>
          <a:p>
            <a:pPr algn="ctr"/>
            <a:r>
              <a:rPr lang="en-US" altLang="ko-KR" dirty="0"/>
              <a:t>Sequence-5</a:t>
            </a:r>
            <a:endParaRPr lang="ko-KR" altLang="en-US" dirty="0"/>
          </a:p>
        </p:txBody>
      </p:sp>
      <p:sp>
        <p:nvSpPr>
          <p:cNvPr id="15" name="TextBox 14"/>
          <p:cNvSpPr txBox="1"/>
          <p:nvPr/>
        </p:nvSpPr>
        <p:spPr>
          <a:xfrm>
            <a:off x="4137660" y="5397580"/>
            <a:ext cx="2057400" cy="369332"/>
          </a:xfrm>
          <a:prstGeom prst="rect">
            <a:avLst/>
          </a:prstGeom>
          <a:noFill/>
        </p:spPr>
        <p:txBody>
          <a:bodyPr wrap="square" rtlCol="0">
            <a:spAutoFit/>
          </a:bodyPr>
          <a:lstStyle/>
          <a:p>
            <a:pPr algn="ctr"/>
            <a:r>
              <a:rPr lang="en-US" altLang="ko-KR" dirty="0"/>
              <a:t>Sequence-6</a:t>
            </a:r>
            <a:endParaRPr lang="ko-KR" altLang="en-US" dirty="0"/>
          </a:p>
        </p:txBody>
      </p:sp>
      <p:sp>
        <p:nvSpPr>
          <p:cNvPr id="16" name="TextBox 15"/>
          <p:cNvSpPr txBox="1"/>
          <p:nvPr/>
        </p:nvSpPr>
        <p:spPr>
          <a:xfrm>
            <a:off x="6195060" y="2179320"/>
            <a:ext cx="4030980" cy="369332"/>
          </a:xfrm>
          <a:prstGeom prst="rect">
            <a:avLst/>
          </a:prstGeom>
          <a:noFill/>
        </p:spPr>
        <p:txBody>
          <a:bodyPr wrap="square" rtlCol="0">
            <a:spAutoFit/>
          </a:bodyPr>
          <a:lstStyle/>
          <a:p>
            <a:pPr algn="ctr"/>
            <a:r>
              <a:rPr lang="en-US" altLang="ko-KR" dirty="0"/>
              <a:t>{chips, </a:t>
            </a:r>
            <a:r>
              <a:rPr lang="en-US" altLang="ko-KR" dirty="0" err="1"/>
              <a:t>choco</a:t>
            </a:r>
            <a:r>
              <a:rPr lang="en-US" altLang="ko-KR" dirty="0"/>
              <a:t>-box, yogurt, foil, tissue}</a:t>
            </a:r>
            <a:endParaRPr lang="ko-KR" altLang="en-US" dirty="0"/>
          </a:p>
        </p:txBody>
      </p:sp>
      <p:sp>
        <p:nvSpPr>
          <p:cNvPr id="17" name="TextBox 16"/>
          <p:cNvSpPr txBox="1"/>
          <p:nvPr/>
        </p:nvSpPr>
        <p:spPr>
          <a:xfrm>
            <a:off x="6195060" y="2822972"/>
            <a:ext cx="4030980" cy="369332"/>
          </a:xfrm>
          <a:prstGeom prst="rect">
            <a:avLst/>
          </a:prstGeom>
          <a:noFill/>
        </p:spPr>
        <p:txBody>
          <a:bodyPr wrap="square" rtlCol="0">
            <a:spAutoFit/>
          </a:bodyPr>
          <a:lstStyle/>
          <a:p>
            <a:pPr algn="ctr"/>
            <a:r>
              <a:rPr lang="en-US" altLang="ko-KR" dirty="0"/>
              <a:t>{chips, </a:t>
            </a:r>
            <a:r>
              <a:rPr lang="en-US" altLang="ko-KR" dirty="0" err="1"/>
              <a:t>choco</a:t>
            </a:r>
            <a:r>
              <a:rPr lang="en-US" altLang="ko-KR" dirty="0"/>
              <a:t>-box, yogurt, foil, tissue}</a:t>
            </a:r>
            <a:endParaRPr lang="ko-KR" altLang="en-US" dirty="0"/>
          </a:p>
        </p:txBody>
      </p:sp>
      <p:sp>
        <p:nvSpPr>
          <p:cNvPr id="18" name="TextBox 17"/>
          <p:cNvSpPr txBox="1"/>
          <p:nvPr/>
        </p:nvSpPr>
        <p:spPr>
          <a:xfrm>
            <a:off x="6195060" y="3466624"/>
            <a:ext cx="4030980" cy="369332"/>
          </a:xfrm>
          <a:prstGeom prst="rect">
            <a:avLst/>
          </a:prstGeom>
          <a:noFill/>
        </p:spPr>
        <p:txBody>
          <a:bodyPr wrap="square" rtlCol="0">
            <a:spAutoFit/>
          </a:bodyPr>
          <a:lstStyle/>
          <a:p>
            <a:pPr algn="ctr"/>
            <a:r>
              <a:rPr lang="en-US" altLang="ko-KR" dirty="0"/>
              <a:t>{chips, </a:t>
            </a:r>
            <a:r>
              <a:rPr lang="en-US" altLang="ko-KR" dirty="0" err="1"/>
              <a:t>choco</a:t>
            </a:r>
            <a:r>
              <a:rPr lang="en-US" altLang="ko-KR" dirty="0"/>
              <a:t>-box, yogurt, foil, tissue}</a:t>
            </a:r>
            <a:endParaRPr lang="ko-KR" altLang="en-US" dirty="0"/>
          </a:p>
        </p:txBody>
      </p:sp>
      <p:sp>
        <p:nvSpPr>
          <p:cNvPr id="19" name="TextBox 18"/>
          <p:cNvSpPr txBox="1"/>
          <p:nvPr/>
        </p:nvSpPr>
        <p:spPr>
          <a:xfrm>
            <a:off x="6195060" y="4110276"/>
            <a:ext cx="4030980" cy="369332"/>
          </a:xfrm>
          <a:prstGeom prst="rect">
            <a:avLst/>
          </a:prstGeom>
          <a:noFill/>
        </p:spPr>
        <p:txBody>
          <a:bodyPr wrap="square" rtlCol="0">
            <a:spAutoFit/>
          </a:bodyPr>
          <a:lstStyle/>
          <a:p>
            <a:pPr algn="ctr"/>
            <a:r>
              <a:rPr lang="en-US" altLang="ko-KR" dirty="0"/>
              <a:t>{chips, </a:t>
            </a:r>
            <a:r>
              <a:rPr lang="en-US" altLang="ko-KR" dirty="0" err="1"/>
              <a:t>choco</a:t>
            </a:r>
            <a:r>
              <a:rPr lang="en-US" altLang="ko-KR" dirty="0"/>
              <a:t>-box, yogurt, foil, tissue}</a:t>
            </a:r>
            <a:endParaRPr lang="ko-KR" altLang="en-US" dirty="0"/>
          </a:p>
        </p:txBody>
      </p:sp>
      <p:sp>
        <p:nvSpPr>
          <p:cNvPr id="20" name="TextBox 19"/>
          <p:cNvSpPr txBox="1"/>
          <p:nvPr/>
        </p:nvSpPr>
        <p:spPr>
          <a:xfrm>
            <a:off x="6195060" y="4753928"/>
            <a:ext cx="4030980" cy="369332"/>
          </a:xfrm>
          <a:prstGeom prst="rect">
            <a:avLst/>
          </a:prstGeom>
          <a:noFill/>
        </p:spPr>
        <p:txBody>
          <a:bodyPr wrap="square" rtlCol="0">
            <a:spAutoFit/>
          </a:bodyPr>
          <a:lstStyle/>
          <a:p>
            <a:pPr algn="ctr"/>
            <a:r>
              <a:rPr lang="en-US" altLang="ko-KR" dirty="0"/>
              <a:t>{chips, </a:t>
            </a:r>
            <a:r>
              <a:rPr lang="en-US" altLang="ko-KR" dirty="0" err="1"/>
              <a:t>choco</a:t>
            </a:r>
            <a:r>
              <a:rPr lang="en-US" altLang="ko-KR" dirty="0"/>
              <a:t>-box, yogurt, foil, tissue}</a:t>
            </a:r>
            <a:endParaRPr lang="ko-KR" altLang="en-US" dirty="0"/>
          </a:p>
        </p:txBody>
      </p:sp>
      <p:sp>
        <p:nvSpPr>
          <p:cNvPr id="21" name="TextBox 20"/>
          <p:cNvSpPr txBox="1"/>
          <p:nvPr/>
        </p:nvSpPr>
        <p:spPr>
          <a:xfrm>
            <a:off x="6195060" y="5397580"/>
            <a:ext cx="4030980" cy="369332"/>
          </a:xfrm>
          <a:prstGeom prst="rect">
            <a:avLst/>
          </a:prstGeom>
          <a:noFill/>
        </p:spPr>
        <p:txBody>
          <a:bodyPr wrap="square" rtlCol="0">
            <a:spAutoFit/>
          </a:bodyPr>
          <a:lstStyle/>
          <a:p>
            <a:pPr algn="ctr"/>
            <a:r>
              <a:rPr lang="en-US" altLang="ko-KR" dirty="0"/>
              <a:t>{chips, </a:t>
            </a:r>
            <a:r>
              <a:rPr lang="en-US" altLang="ko-KR" dirty="0" err="1"/>
              <a:t>choco</a:t>
            </a:r>
            <a:r>
              <a:rPr lang="en-US" altLang="ko-KR" dirty="0"/>
              <a:t>-box, yogurt, foil, tissue}</a:t>
            </a:r>
            <a:endParaRPr lang="ko-KR" altLang="en-US" dirty="0"/>
          </a:p>
        </p:txBody>
      </p:sp>
      <p:sp>
        <p:nvSpPr>
          <p:cNvPr id="7" name="Rectangle 6"/>
          <p:cNvSpPr/>
          <p:nvPr/>
        </p:nvSpPr>
        <p:spPr>
          <a:xfrm>
            <a:off x="4328160" y="2095500"/>
            <a:ext cx="1737360" cy="3863340"/>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3" name="Straight Connector 22"/>
          <p:cNvCxnSpPr>
            <a:stCxn id="7" idx="1"/>
          </p:cNvCxnSpPr>
          <p:nvPr/>
        </p:nvCxnSpPr>
        <p:spPr>
          <a:xfrm flipH="1">
            <a:off x="3482340" y="4027170"/>
            <a:ext cx="845820" cy="3810"/>
          </a:xfrm>
          <a:prstGeom prst="line">
            <a:avLst/>
          </a:prstGeom>
          <a:ln w="28575">
            <a:solidFill>
              <a:srgbClr val="C00000"/>
            </a:solidFill>
          </a:ln>
        </p:spPr>
        <p:style>
          <a:lnRef idx="3">
            <a:schemeClr val="dk1"/>
          </a:lnRef>
          <a:fillRef idx="0">
            <a:schemeClr val="dk1"/>
          </a:fillRef>
          <a:effectRef idx="2">
            <a:schemeClr val="dk1"/>
          </a:effectRef>
          <a:fontRef idx="minor">
            <a:schemeClr val="tx1"/>
          </a:fontRef>
        </p:style>
      </p:cxnSp>
      <p:sp>
        <p:nvSpPr>
          <p:cNvPr id="24" name="TextBox 23"/>
          <p:cNvSpPr txBox="1"/>
          <p:nvPr/>
        </p:nvSpPr>
        <p:spPr>
          <a:xfrm>
            <a:off x="1744980" y="3611671"/>
            <a:ext cx="2146031" cy="830997"/>
          </a:xfrm>
          <a:prstGeom prst="rect">
            <a:avLst/>
          </a:prstGeom>
          <a:noFill/>
        </p:spPr>
        <p:txBody>
          <a:bodyPr wrap="square" rtlCol="0">
            <a:spAutoFit/>
          </a:bodyPr>
          <a:lstStyle/>
          <a:p>
            <a:pPr algn="ctr"/>
            <a:r>
              <a:rPr lang="en-US" sz="1600" dirty="0">
                <a:solidFill>
                  <a:srgbClr val="FF0000"/>
                </a:solidFill>
              </a:rPr>
              <a:t>Not enough sequences </a:t>
            </a:r>
          </a:p>
          <a:p>
            <a:pPr algn="ctr"/>
            <a:r>
              <a:rPr lang="en-US" sz="1600" dirty="0">
                <a:solidFill>
                  <a:srgbClr val="FF0000"/>
                </a:solidFill>
              </a:rPr>
              <a:t>to train </a:t>
            </a:r>
          </a:p>
          <a:p>
            <a:pPr algn="ctr"/>
            <a:r>
              <a:rPr lang="en-US" sz="1600" dirty="0">
                <a:solidFill>
                  <a:srgbClr val="FF0000"/>
                </a:solidFill>
              </a:rPr>
              <a:t>deep neural network!!!</a:t>
            </a:r>
          </a:p>
        </p:txBody>
      </p:sp>
    </p:spTree>
    <p:extLst>
      <p:ext uri="{BB962C8B-B14F-4D97-AF65-F5344CB8AC3E}">
        <p14:creationId xmlns:p14="http://schemas.microsoft.com/office/powerpoint/2010/main" val="327959217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1122363"/>
            <a:ext cx="12192000" cy="2387600"/>
          </a:xfrm>
        </p:spPr>
        <p:txBody>
          <a:bodyPr>
            <a:normAutofit fontScale="90000"/>
          </a:bodyPr>
          <a:lstStyle/>
          <a:p>
            <a:r>
              <a:rPr lang="en-US" altLang="ko-KR" b="1" u="sng" dirty="0">
                <a:solidFill>
                  <a:schemeClr val="accent1">
                    <a:lumMod val="50000"/>
                  </a:schemeClr>
                </a:solidFill>
              </a:rPr>
              <a:t>PART TWO</a:t>
            </a:r>
            <a:br>
              <a:rPr lang="en-US" altLang="ko-KR" b="1" dirty="0">
                <a:solidFill>
                  <a:schemeClr val="accent1">
                    <a:lumMod val="50000"/>
                  </a:schemeClr>
                </a:solidFill>
              </a:rPr>
            </a:br>
            <a:r>
              <a:rPr lang="en-US" altLang="ko-KR" b="1" dirty="0">
                <a:solidFill>
                  <a:schemeClr val="accent1">
                    <a:lumMod val="50000"/>
                  </a:schemeClr>
                </a:solidFill>
              </a:rPr>
              <a:t>Improving Quality of Visual Microphone </a:t>
            </a:r>
            <a:br>
              <a:rPr lang="en-US" altLang="ko-KR" b="1" dirty="0">
                <a:solidFill>
                  <a:schemeClr val="accent1">
                    <a:lumMod val="50000"/>
                  </a:schemeClr>
                </a:solidFill>
              </a:rPr>
            </a:br>
            <a:r>
              <a:rPr lang="en-US" altLang="ko-KR" b="1" dirty="0">
                <a:solidFill>
                  <a:schemeClr val="accent1">
                    <a:lumMod val="50000"/>
                  </a:schemeClr>
                </a:solidFill>
              </a:rPr>
              <a:t>using Unsupervised Deep Bi-directional  LSTM Network.</a:t>
            </a:r>
            <a:endParaRPr lang="en-US" b="1" dirty="0">
              <a:solidFill>
                <a:schemeClr val="accent1">
                  <a:lumMod val="50000"/>
                </a:schemeClr>
              </a:solidFill>
            </a:endParaRPr>
          </a:p>
        </p:txBody>
      </p:sp>
      <p:sp>
        <p:nvSpPr>
          <p:cNvPr id="3" name="Subtitle 2"/>
          <p:cNvSpPr>
            <a:spLocks noGrp="1"/>
          </p:cNvSpPr>
          <p:nvPr>
            <p:ph type="subTitle" idx="1"/>
          </p:nvPr>
        </p:nvSpPr>
        <p:spPr>
          <a:xfrm>
            <a:off x="1524000" y="3602037"/>
            <a:ext cx="9144000" cy="2986331"/>
          </a:xfrm>
        </p:spPr>
        <p:txBody>
          <a:bodyPr>
            <a:normAutofit/>
          </a:bodyPr>
          <a:lstStyle/>
          <a:p>
            <a:endParaRPr lang="en-US" dirty="0">
              <a:solidFill>
                <a:schemeClr val="bg1">
                  <a:lumMod val="95000"/>
                </a:schemeClr>
              </a:solidFill>
            </a:endParaRPr>
          </a:p>
          <a:p>
            <a:endParaRPr lang="en-US" dirty="0">
              <a:solidFill>
                <a:schemeClr val="bg1">
                  <a:lumMod val="95000"/>
                </a:schemeClr>
              </a:solidFill>
            </a:endParaRPr>
          </a:p>
          <a:p>
            <a:endParaRPr lang="en-US" dirty="0">
              <a:solidFill>
                <a:schemeClr val="bg1">
                  <a:lumMod val="95000"/>
                </a:schemeClr>
              </a:solidFill>
            </a:endParaRPr>
          </a:p>
          <a:p>
            <a:endParaRPr lang="en-US" sz="1600" dirty="0">
              <a:solidFill>
                <a:schemeClr val="bg1">
                  <a:lumMod val="95000"/>
                </a:schemeClr>
              </a:solidFill>
            </a:endParaRPr>
          </a:p>
          <a:p>
            <a:endParaRPr lang="en-US" sz="1600" dirty="0">
              <a:solidFill>
                <a:schemeClr val="bg1">
                  <a:lumMod val="95000"/>
                </a:schemeClr>
              </a:solidFill>
            </a:endParaRPr>
          </a:p>
          <a:p>
            <a:endParaRPr lang="en-US" sz="1600" dirty="0">
              <a:solidFill>
                <a:schemeClr val="bg1">
                  <a:lumMod val="95000"/>
                </a:schemeClr>
              </a:solidFill>
            </a:endParaRPr>
          </a:p>
          <a:p>
            <a:endParaRPr lang="en-US" sz="1600" dirty="0">
              <a:solidFill>
                <a:schemeClr val="bg1">
                  <a:lumMod val="95000"/>
                </a:schemeClr>
              </a:solidFill>
            </a:endParaRPr>
          </a:p>
          <a:p>
            <a:endParaRPr lang="en-US" sz="1600" dirty="0">
              <a:solidFill>
                <a:schemeClr val="bg1">
                  <a:lumMod val="95000"/>
                </a:schemeClr>
              </a:solidFill>
            </a:endParaRPr>
          </a:p>
        </p:txBody>
      </p:sp>
    </p:spTree>
    <p:extLst>
      <p:ext uri="{BB962C8B-B14F-4D97-AF65-F5344CB8AC3E}">
        <p14:creationId xmlns:p14="http://schemas.microsoft.com/office/powerpoint/2010/main" val="391150679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854075"/>
          </a:xfrm>
        </p:spPr>
        <p:txBody>
          <a:bodyPr/>
          <a:lstStyle/>
          <a:p>
            <a:r>
              <a:rPr lang="en-US" altLang="ko-KR" b="1" dirty="0">
                <a:solidFill>
                  <a:srgbClr val="A5285F"/>
                </a:solidFill>
              </a:rPr>
              <a:t>Why recovered speech doesn’t sound good?</a:t>
            </a:r>
            <a:endParaRPr lang="en-US" b="1" dirty="0">
              <a:solidFill>
                <a:srgbClr val="A5285F"/>
              </a:solidFill>
            </a:endParaRPr>
          </a:p>
        </p:txBody>
      </p:sp>
      <p:sp>
        <p:nvSpPr>
          <p:cNvPr id="8" name="Title 1"/>
          <p:cNvSpPr txBox="1">
            <a:spLocks/>
          </p:cNvSpPr>
          <p:nvPr/>
        </p:nvSpPr>
        <p:spPr>
          <a:xfrm>
            <a:off x="0" y="1219201"/>
            <a:ext cx="12192000" cy="142671"/>
          </a:xfrm>
          <a:prstGeom prst="rect">
            <a:avLst/>
          </a:prstGeom>
          <a:solidFill>
            <a:srgbClr val="A5285F"/>
          </a:solidFill>
        </p:spPr>
        <p:txBody>
          <a:bodyPr vert="horz" lIns="91440" tIns="45720" rIns="91440" bIns="45720" rtlCol="0" anchor="ctr">
            <a:normAutofit fontScale="2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b="1" dirty="0">
              <a:solidFill>
                <a:schemeClr val="bg1"/>
              </a:solidFill>
              <a:effectLst>
                <a:outerShdw blurRad="38100" dist="38100" dir="2700000" algn="tl">
                  <a:srgbClr val="000000">
                    <a:alpha val="43137"/>
                  </a:srgbClr>
                </a:outerShdw>
              </a:effectLst>
            </a:endParaRPr>
          </a:p>
        </p:txBody>
      </p:sp>
      <p:pic>
        <p:nvPicPr>
          <p:cNvPr id="12" name="Picture 6" descr="http://photoseek.com/wp-content/uploads/RX10III-003.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5890" y="2631566"/>
            <a:ext cx="2247900" cy="1730883"/>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p:cNvSpPr txBox="1"/>
          <p:nvPr/>
        </p:nvSpPr>
        <p:spPr>
          <a:xfrm>
            <a:off x="1238383" y="4311649"/>
            <a:ext cx="2267508" cy="830997"/>
          </a:xfrm>
          <a:prstGeom prst="rect">
            <a:avLst/>
          </a:prstGeom>
          <a:noFill/>
        </p:spPr>
        <p:txBody>
          <a:bodyPr wrap="square" rtlCol="0">
            <a:spAutoFit/>
          </a:bodyPr>
          <a:lstStyle/>
          <a:p>
            <a:r>
              <a:rPr lang="en-US" sz="2400" dirty="0"/>
              <a:t>Sony RX10-3:</a:t>
            </a:r>
          </a:p>
          <a:p>
            <a:pPr marL="342900" indent="-342900">
              <a:buFont typeface="Arial" panose="020B0604020202020204" pitchFamily="34" charset="0"/>
              <a:buChar char="•"/>
            </a:pPr>
            <a:r>
              <a:rPr lang="en-US" sz="2400" dirty="0"/>
              <a:t>960fps.</a:t>
            </a:r>
          </a:p>
        </p:txBody>
      </p:sp>
      <p:sp>
        <p:nvSpPr>
          <p:cNvPr id="14" name="Right Arrow 13"/>
          <p:cNvSpPr/>
          <p:nvPr/>
        </p:nvSpPr>
        <p:spPr>
          <a:xfrm>
            <a:off x="3505891" y="3135844"/>
            <a:ext cx="1445259" cy="7223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TextBox 22"/>
          <p:cNvSpPr txBox="1"/>
          <p:nvPr/>
        </p:nvSpPr>
        <p:spPr>
          <a:xfrm>
            <a:off x="5134029" y="1965343"/>
            <a:ext cx="7057971" cy="3785652"/>
          </a:xfrm>
          <a:prstGeom prst="rect">
            <a:avLst/>
          </a:prstGeom>
          <a:noFill/>
        </p:spPr>
        <p:txBody>
          <a:bodyPr wrap="square" rtlCol="0">
            <a:spAutoFit/>
          </a:bodyPr>
          <a:lstStyle/>
          <a:p>
            <a:r>
              <a:rPr lang="en-US" sz="2400" dirty="0"/>
              <a:t>- Sampling rate: </a:t>
            </a:r>
          </a:p>
          <a:p>
            <a:pPr marL="342900" indent="-342900">
              <a:buFont typeface="Arial" panose="020B0604020202020204" pitchFamily="34" charset="0"/>
              <a:buChar char="•"/>
            </a:pPr>
            <a:r>
              <a:rPr lang="en-US" sz="2400" dirty="0"/>
              <a:t>960</a:t>
            </a:r>
          </a:p>
          <a:p>
            <a:endParaRPr lang="en-US" sz="2400" dirty="0"/>
          </a:p>
          <a:p>
            <a:r>
              <a:rPr lang="en-US" sz="2400" dirty="0"/>
              <a:t>- Therefore by the </a:t>
            </a:r>
            <a:r>
              <a:rPr lang="en-US" sz="2400" dirty="0" err="1"/>
              <a:t>Nyquist</a:t>
            </a:r>
            <a:r>
              <a:rPr lang="en-US" sz="2400" dirty="0"/>
              <a:t> sampling theorem:</a:t>
            </a:r>
          </a:p>
          <a:p>
            <a:pPr marL="342900" indent="-342900">
              <a:buFont typeface="Arial" panose="020B0604020202020204" pitchFamily="34" charset="0"/>
              <a:buChar char="•"/>
            </a:pPr>
            <a:r>
              <a:rPr lang="en-US" sz="2400" dirty="0"/>
              <a:t>Maximum frequency in the recovered speech is 430Hz.</a:t>
            </a:r>
          </a:p>
          <a:p>
            <a:endParaRPr lang="en-US" sz="2400" dirty="0"/>
          </a:p>
          <a:p>
            <a:r>
              <a:rPr lang="en-US" sz="2400" dirty="0"/>
              <a:t>- 0~200Hz are band-pass filtered for speech signals.</a:t>
            </a:r>
          </a:p>
          <a:p>
            <a:pPr marL="342900" indent="-342900">
              <a:buFont typeface="Arial" panose="020B0604020202020204" pitchFamily="34" charset="0"/>
              <a:buChar char="•"/>
            </a:pPr>
            <a:r>
              <a:rPr lang="en-US" sz="2400" dirty="0"/>
              <a:t>Recovered speech contains only 200~430Hz speech signals.</a:t>
            </a:r>
          </a:p>
        </p:txBody>
      </p:sp>
    </p:spTree>
    <p:extLst>
      <p:ext uri="{BB962C8B-B14F-4D97-AF65-F5344CB8AC3E}">
        <p14:creationId xmlns:p14="http://schemas.microsoft.com/office/powerpoint/2010/main" val="405142057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291388" y="2261032"/>
            <a:ext cx="4214811" cy="2809874"/>
          </a:xfrm>
          <a:prstGeom prst="rect">
            <a:avLst/>
          </a:prstGeom>
        </p:spPr>
      </p:pic>
      <p:pic>
        <p:nvPicPr>
          <p:cNvPr id="11" name="Picture 1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71305" y="2261032"/>
            <a:ext cx="4214819" cy="2809879"/>
          </a:xfrm>
          <a:prstGeom prst="rect">
            <a:avLst/>
          </a:prstGeom>
        </p:spPr>
      </p:pic>
      <p:sp>
        <p:nvSpPr>
          <p:cNvPr id="2" name="Title 1"/>
          <p:cNvSpPr>
            <a:spLocks noGrp="1"/>
          </p:cNvSpPr>
          <p:nvPr>
            <p:ph type="title"/>
          </p:nvPr>
        </p:nvSpPr>
        <p:spPr>
          <a:xfrm>
            <a:off x="838200" y="365125"/>
            <a:ext cx="10515600" cy="854075"/>
          </a:xfrm>
        </p:spPr>
        <p:txBody>
          <a:bodyPr/>
          <a:lstStyle/>
          <a:p>
            <a:r>
              <a:rPr lang="en-US" altLang="ko-KR" b="1" dirty="0">
                <a:solidFill>
                  <a:srgbClr val="A5285F"/>
                </a:solidFill>
              </a:rPr>
              <a:t>Why recovered speech doesn’t sound good?</a:t>
            </a:r>
            <a:endParaRPr lang="en-US" b="1" dirty="0">
              <a:solidFill>
                <a:srgbClr val="A5285F"/>
              </a:solidFill>
            </a:endParaRPr>
          </a:p>
        </p:txBody>
      </p:sp>
      <p:sp>
        <p:nvSpPr>
          <p:cNvPr id="8" name="Title 1"/>
          <p:cNvSpPr txBox="1">
            <a:spLocks/>
          </p:cNvSpPr>
          <p:nvPr/>
        </p:nvSpPr>
        <p:spPr>
          <a:xfrm>
            <a:off x="0" y="1219201"/>
            <a:ext cx="12192000" cy="142671"/>
          </a:xfrm>
          <a:prstGeom prst="rect">
            <a:avLst/>
          </a:prstGeom>
          <a:solidFill>
            <a:srgbClr val="A5285F"/>
          </a:solidFill>
        </p:spPr>
        <p:txBody>
          <a:bodyPr vert="horz" lIns="91440" tIns="45720" rIns="91440" bIns="45720" rtlCol="0" anchor="ctr">
            <a:normAutofit fontScale="2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b="1" dirty="0">
              <a:solidFill>
                <a:schemeClr val="bg1"/>
              </a:solidFill>
              <a:effectLst>
                <a:outerShdw blurRad="38100" dist="38100" dir="2700000" algn="tl">
                  <a:srgbClr val="000000">
                    <a:alpha val="43137"/>
                  </a:srgbClr>
                </a:outerShdw>
              </a:effectLst>
            </a:endParaRPr>
          </a:p>
        </p:txBody>
      </p:sp>
      <p:pic>
        <p:nvPicPr>
          <p:cNvPr id="3" name="1_ori">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4200823" y="3361169"/>
            <a:ext cx="609600" cy="609600"/>
          </a:xfrm>
          <a:prstGeom prst="rect">
            <a:avLst/>
          </a:prstGeom>
        </p:spPr>
      </p:pic>
      <p:pic>
        <p:nvPicPr>
          <p:cNvPr id="4" name="1_ori_resample_430">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8"/>
          <a:stretch>
            <a:fillRect/>
          </a:stretch>
        </p:blipFill>
        <p:spPr>
          <a:xfrm>
            <a:off x="11353800" y="3361169"/>
            <a:ext cx="609600" cy="609600"/>
          </a:xfrm>
          <a:prstGeom prst="rect">
            <a:avLst/>
          </a:prstGeom>
        </p:spPr>
      </p:pic>
      <p:sp>
        <p:nvSpPr>
          <p:cNvPr id="15" name="Right Arrow 14"/>
          <p:cNvSpPr/>
          <p:nvPr/>
        </p:nvSpPr>
        <p:spPr>
          <a:xfrm>
            <a:off x="5088880" y="3361169"/>
            <a:ext cx="1924050" cy="609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p:cNvSpPr txBox="1"/>
          <p:nvPr/>
        </p:nvSpPr>
        <p:spPr>
          <a:xfrm>
            <a:off x="4546735" y="3929230"/>
            <a:ext cx="2831830" cy="584775"/>
          </a:xfrm>
          <a:prstGeom prst="rect">
            <a:avLst/>
          </a:prstGeom>
          <a:noFill/>
        </p:spPr>
        <p:txBody>
          <a:bodyPr wrap="square" rtlCol="0">
            <a:spAutoFit/>
          </a:bodyPr>
          <a:lstStyle/>
          <a:p>
            <a:pPr algn="ctr"/>
            <a:r>
              <a:rPr lang="en-US" altLang="ko-KR" sz="1600" dirty="0">
                <a:solidFill>
                  <a:srgbClr val="FF0000"/>
                </a:solidFill>
              </a:rPr>
              <a:t>Band-pass filtered [0Hz, 430Hz] &amp; resampled (960fps)</a:t>
            </a:r>
          </a:p>
        </p:txBody>
      </p:sp>
    </p:spTree>
    <p:extLst>
      <p:ext uri="{BB962C8B-B14F-4D97-AF65-F5344CB8AC3E}">
        <p14:creationId xmlns:p14="http://schemas.microsoft.com/office/powerpoint/2010/main" val="50492827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3443" fill="hold"/>
                                        <p:tgtEl>
                                          <p:spTgt spid="3"/>
                                        </p:tgtEl>
                                      </p:cBhvr>
                                    </p:cmd>
                                  </p:childTnLst>
                                </p:cTn>
                              </p:par>
                            </p:childTnLst>
                          </p:cTn>
                        </p:par>
                      </p:childTnLst>
                    </p:cTn>
                  </p:par>
                </p:childTnLst>
              </p:cTn>
              <p:nextCondLst>
                <p:cond evt="onClick" delay="0">
                  <p:tgtEl>
                    <p:spTgt spid="3"/>
                  </p:tgtEl>
                </p:cond>
              </p:nextCondLst>
            </p:seq>
            <p:audio>
              <p:cMediaNode vol="80000">
                <p:cTn id="7" fill="hold" display="0">
                  <p:stCondLst>
                    <p:cond delay="indefinite"/>
                  </p:stCondLst>
                  <p:endCondLst>
                    <p:cond evt="onStopAudio" delay="0">
                      <p:tgtEl>
                        <p:sldTgt/>
                      </p:tgtEl>
                    </p:cond>
                  </p:endCondLst>
                </p:cTn>
                <p:tgtEl>
                  <p:spTgt spid="3"/>
                </p:tgtEl>
              </p:cMediaNode>
            </p:audi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3443" fill="hold"/>
                                        <p:tgtEl>
                                          <p:spTgt spid="4"/>
                                        </p:tgtEl>
                                      </p:cBhvr>
                                    </p:cmd>
                                  </p:childTnLst>
                                </p:cTn>
                              </p:par>
                            </p:childTnLst>
                          </p:cTn>
                        </p:par>
                      </p:childTnLst>
                    </p:cTn>
                  </p:par>
                </p:childTnLst>
              </p:cTn>
              <p:nextCondLst>
                <p:cond evt="onClick" delay="0">
                  <p:tgtEl>
                    <p:spTgt spid="4"/>
                  </p:tgtEl>
                </p:cond>
              </p:nextCondLst>
            </p:seq>
            <p:audio>
              <p:cMediaNode vol="80000">
                <p:cTn id="13" fill="hold" display="0">
                  <p:stCondLst>
                    <p:cond delay="indefinite"/>
                  </p:stCondLst>
                  <p:endCondLst>
                    <p:cond evt="onStopAudio" delay="0">
                      <p:tgtEl>
                        <p:sldTgt/>
                      </p:tgtEl>
                    </p:cond>
                  </p:endCondLst>
                </p:cTn>
                <p:tgtEl>
                  <p:spTgt spid="4"/>
                </p:tgtEl>
              </p:cMediaNode>
            </p:audio>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291388" y="2261032"/>
            <a:ext cx="4214811" cy="2809874"/>
          </a:xfrm>
          <a:prstGeom prst="rect">
            <a:avLst/>
          </a:prstGeom>
        </p:spPr>
      </p:pic>
      <p:pic>
        <p:nvPicPr>
          <p:cNvPr id="6" name="Picture 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71305" y="2261032"/>
            <a:ext cx="4214819" cy="2809879"/>
          </a:xfrm>
          <a:prstGeom prst="rect">
            <a:avLst/>
          </a:prstGeom>
        </p:spPr>
      </p:pic>
      <p:sp>
        <p:nvSpPr>
          <p:cNvPr id="2" name="Title 1"/>
          <p:cNvSpPr>
            <a:spLocks noGrp="1"/>
          </p:cNvSpPr>
          <p:nvPr>
            <p:ph type="title"/>
          </p:nvPr>
        </p:nvSpPr>
        <p:spPr>
          <a:xfrm>
            <a:off x="838200" y="365125"/>
            <a:ext cx="10515600" cy="854075"/>
          </a:xfrm>
        </p:spPr>
        <p:txBody>
          <a:bodyPr/>
          <a:lstStyle/>
          <a:p>
            <a:r>
              <a:rPr lang="en-US" altLang="ko-KR" b="1" dirty="0">
                <a:solidFill>
                  <a:srgbClr val="A5285F"/>
                </a:solidFill>
              </a:rPr>
              <a:t>Why recovered speech doesn’t sound good?</a:t>
            </a:r>
            <a:endParaRPr lang="en-US" b="1" dirty="0">
              <a:solidFill>
                <a:srgbClr val="A5285F"/>
              </a:solidFill>
            </a:endParaRPr>
          </a:p>
        </p:txBody>
      </p:sp>
      <p:sp>
        <p:nvSpPr>
          <p:cNvPr id="8" name="Title 1"/>
          <p:cNvSpPr txBox="1">
            <a:spLocks/>
          </p:cNvSpPr>
          <p:nvPr/>
        </p:nvSpPr>
        <p:spPr>
          <a:xfrm>
            <a:off x="0" y="1219201"/>
            <a:ext cx="12192000" cy="142671"/>
          </a:xfrm>
          <a:prstGeom prst="rect">
            <a:avLst/>
          </a:prstGeom>
          <a:solidFill>
            <a:srgbClr val="A5285F"/>
          </a:solidFill>
        </p:spPr>
        <p:txBody>
          <a:bodyPr vert="horz" lIns="91440" tIns="45720" rIns="91440" bIns="45720" rtlCol="0" anchor="ctr">
            <a:normAutofit fontScale="2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b="1" dirty="0">
              <a:solidFill>
                <a:schemeClr val="bg1"/>
              </a:solidFill>
              <a:effectLst>
                <a:outerShdw blurRad="38100" dist="38100" dir="2700000" algn="tl">
                  <a:srgbClr val="000000">
                    <a:alpha val="43137"/>
                  </a:srgbClr>
                </a:outerShdw>
              </a:effectLst>
            </a:endParaRPr>
          </a:p>
        </p:txBody>
      </p:sp>
      <p:pic>
        <p:nvPicPr>
          <p:cNvPr id="3" name="1_ori">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4200823" y="3361169"/>
            <a:ext cx="609600" cy="609600"/>
          </a:xfrm>
          <a:prstGeom prst="rect">
            <a:avLst/>
          </a:prstGeom>
        </p:spPr>
      </p:pic>
      <p:pic>
        <p:nvPicPr>
          <p:cNvPr id="4" name="1_ori_resample_430">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8"/>
          <a:stretch>
            <a:fillRect/>
          </a:stretch>
        </p:blipFill>
        <p:spPr>
          <a:xfrm>
            <a:off x="11287124" y="3361169"/>
            <a:ext cx="609600" cy="609600"/>
          </a:xfrm>
          <a:prstGeom prst="rect">
            <a:avLst/>
          </a:prstGeom>
        </p:spPr>
      </p:pic>
      <p:sp>
        <p:nvSpPr>
          <p:cNvPr id="15" name="Right Arrow 14"/>
          <p:cNvSpPr/>
          <p:nvPr/>
        </p:nvSpPr>
        <p:spPr>
          <a:xfrm rot="10800000">
            <a:off x="5088880" y="3361169"/>
            <a:ext cx="1924050" cy="609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p:cNvSpPr txBox="1"/>
          <p:nvPr/>
        </p:nvSpPr>
        <p:spPr>
          <a:xfrm>
            <a:off x="5198340" y="2424028"/>
            <a:ext cx="1795319" cy="2646878"/>
          </a:xfrm>
          <a:prstGeom prst="rect">
            <a:avLst/>
          </a:prstGeom>
          <a:noFill/>
        </p:spPr>
        <p:txBody>
          <a:bodyPr wrap="square" rtlCol="0">
            <a:spAutoFit/>
          </a:bodyPr>
          <a:lstStyle/>
          <a:p>
            <a:pPr algn="ctr"/>
            <a:r>
              <a:rPr lang="en-US" sz="16600" b="1" dirty="0">
                <a:solidFill>
                  <a:srgbClr val="FF0000"/>
                </a:solidFill>
              </a:rPr>
              <a:t>?</a:t>
            </a:r>
          </a:p>
        </p:txBody>
      </p:sp>
      <p:sp>
        <p:nvSpPr>
          <p:cNvPr id="13" name="TextBox 12"/>
          <p:cNvSpPr txBox="1"/>
          <p:nvPr/>
        </p:nvSpPr>
        <p:spPr>
          <a:xfrm>
            <a:off x="4634989" y="4655407"/>
            <a:ext cx="2831830" cy="830997"/>
          </a:xfrm>
          <a:prstGeom prst="rect">
            <a:avLst/>
          </a:prstGeom>
          <a:noFill/>
        </p:spPr>
        <p:txBody>
          <a:bodyPr wrap="square" rtlCol="0">
            <a:spAutoFit/>
          </a:bodyPr>
          <a:lstStyle/>
          <a:p>
            <a:pPr algn="ctr"/>
            <a:r>
              <a:rPr lang="en-US" altLang="ko-KR" sz="1600" dirty="0">
                <a:solidFill>
                  <a:srgbClr val="FF0000"/>
                </a:solidFill>
              </a:rPr>
              <a:t>Training can be done using normal speech sequences </a:t>
            </a:r>
          </a:p>
          <a:p>
            <a:pPr algn="ctr"/>
            <a:r>
              <a:rPr lang="en-US" altLang="ko-KR" sz="1600" dirty="0">
                <a:solidFill>
                  <a:srgbClr val="FF0000"/>
                </a:solidFill>
              </a:rPr>
              <a:t>– </a:t>
            </a:r>
            <a:r>
              <a:rPr lang="en-US" altLang="ko-KR" sz="1600" i="1" dirty="0">
                <a:solidFill>
                  <a:srgbClr val="FF0000"/>
                </a:solidFill>
              </a:rPr>
              <a:t>i.e. </a:t>
            </a:r>
            <a:r>
              <a:rPr lang="en-US" altLang="ko-KR" sz="1600" b="1" dirty="0">
                <a:solidFill>
                  <a:srgbClr val="FF0000"/>
                </a:solidFill>
              </a:rPr>
              <a:t>unsupervised learning</a:t>
            </a:r>
            <a:r>
              <a:rPr lang="en-US" altLang="ko-KR" sz="1600" dirty="0">
                <a:solidFill>
                  <a:srgbClr val="FF0000"/>
                </a:solidFill>
              </a:rPr>
              <a:t>!!</a:t>
            </a:r>
          </a:p>
        </p:txBody>
      </p:sp>
    </p:spTree>
    <p:extLst>
      <p:ext uri="{BB962C8B-B14F-4D97-AF65-F5344CB8AC3E}">
        <p14:creationId xmlns:p14="http://schemas.microsoft.com/office/powerpoint/2010/main" val="88139999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3443" fill="hold"/>
                                        <p:tgtEl>
                                          <p:spTgt spid="3"/>
                                        </p:tgtEl>
                                      </p:cBhvr>
                                    </p:cmd>
                                  </p:childTnLst>
                                </p:cTn>
                              </p:par>
                            </p:childTnLst>
                          </p:cTn>
                        </p:par>
                      </p:childTnLst>
                    </p:cTn>
                  </p:par>
                </p:childTnLst>
              </p:cTn>
              <p:nextCondLst>
                <p:cond evt="onClick" delay="0">
                  <p:tgtEl>
                    <p:spTgt spid="3"/>
                  </p:tgtEl>
                </p:cond>
              </p:nextCondLst>
            </p:seq>
            <p:audio>
              <p:cMediaNode vol="80000">
                <p:cTn id="7" fill="hold" display="0">
                  <p:stCondLst>
                    <p:cond delay="indefinite"/>
                  </p:stCondLst>
                  <p:endCondLst>
                    <p:cond evt="onStopAudio" delay="0">
                      <p:tgtEl>
                        <p:sldTgt/>
                      </p:tgtEl>
                    </p:cond>
                  </p:endCondLst>
                </p:cTn>
                <p:tgtEl>
                  <p:spTgt spid="3"/>
                </p:tgtEl>
              </p:cMediaNode>
            </p:audi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3443" fill="hold"/>
                                        <p:tgtEl>
                                          <p:spTgt spid="4"/>
                                        </p:tgtEl>
                                      </p:cBhvr>
                                    </p:cmd>
                                  </p:childTnLst>
                                </p:cTn>
                              </p:par>
                            </p:childTnLst>
                          </p:cTn>
                        </p:par>
                      </p:childTnLst>
                    </p:cTn>
                  </p:par>
                </p:childTnLst>
              </p:cTn>
              <p:nextCondLst>
                <p:cond evt="onClick" delay="0">
                  <p:tgtEl>
                    <p:spTgt spid="4"/>
                  </p:tgtEl>
                </p:cond>
              </p:nextCondLst>
            </p:seq>
            <p:audio>
              <p:cMediaNode vol="80000">
                <p:cTn id="13" fill="hold" display="0">
                  <p:stCondLst>
                    <p:cond delay="indefinite"/>
                  </p:stCondLst>
                  <p:endCondLst>
                    <p:cond evt="onStopAudio" delay="0">
                      <p:tgtEl>
                        <p:sldTgt/>
                      </p:tgtEl>
                    </p:cond>
                  </p:endCondLst>
                </p:cTn>
                <p:tgtEl>
                  <p:spTgt spid="4"/>
                </p:tgtEl>
              </p:cMediaNode>
            </p:audio>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854075"/>
          </a:xfrm>
        </p:spPr>
        <p:txBody>
          <a:bodyPr/>
          <a:lstStyle/>
          <a:p>
            <a:r>
              <a:rPr lang="en-US" altLang="ko-KR" b="1" dirty="0">
                <a:solidFill>
                  <a:srgbClr val="A5285F"/>
                </a:solidFill>
              </a:rPr>
              <a:t>Why recovered speech doesn’t sound good?</a:t>
            </a:r>
            <a:endParaRPr lang="en-US" b="1" dirty="0">
              <a:solidFill>
                <a:srgbClr val="A5285F"/>
              </a:solidFill>
            </a:endParaRPr>
          </a:p>
        </p:txBody>
      </p:sp>
      <p:sp>
        <p:nvSpPr>
          <p:cNvPr id="8" name="Title 1"/>
          <p:cNvSpPr txBox="1">
            <a:spLocks/>
          </p:cNvSpPr>
          <p:nvPr/>
        </p:nvSpPr>
        <p:spPr>
          <a:xfrm>
            <a:off x="0" y="1219201"/>
            <a:ext cx="12192000" cy="142671"/>
          </a:xfrm>
          <a:prstGeom prst="rect">
            <a:avLst/>
          </a:prstGeom>
          <a:solidFill>
            <a:srgbClr val="A5285F"/>
          </a:solidFill>
        </p:spPr>
        <p:txBody>
          <a:bodyPr vert="horz" lIns="91440" tIns="45720" rIns="91440" bIns="45720" rtlCol="0" anchor="ctr">
            <a:normAutofit fontScale="2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b="1" dirty="0">
              <a:solidFill>
                <a:schemeClr val="bg1"/>
              </a:solidFill>
              <a:effectLst>
                <a:outerShdw blurRad="38100" dist="38100" dir="2700000" algn="tl">
                  <a:srgbClr val="000000">
                    <a:alpha val="43137"/>
                  </a:srgbClr>
                </a:outerShdw>
              </a:effectLst>
            </a:endParaRPr>
          </a:p>
        </p:txBody>
      </p:sp>
      <p:sp>
        <p:nvSpPr>
          <p:cNvPr id="9" name="TextBox 8"/>
          <p:cNvSpPr txBox="1"/>
          <p:nvPr/>
        </p:nvSpPr>
        <p:spPr>
          <a:xfrm>
            <a:off x="308917" y="1509339"/>
            <a:ext cx="11755394" cy="461665"/>
          </a:xfrm>
          <a:prstGeom prst="rect">
            <a:avLst/>
          </a:prstGeom>
          <a:noFill/>
        </p:spPr>
        <p:txBody>
          <a:bodyPr wrap="square" rtlCol="0">
            <a:spAutoFit/>
          </a:bodyPr>
          <a:lstStyle/>
          <a:p>
            <a:pPr algn="just"/>
            <a:r>
              <a:rPr lang="en-US" sz="2400" dirty="0"/>
              <a:t>Actually, it is called </a:t>
            </a:r>
            <a:r>
              <a:rPr lang="en-US" sz="2400" b="1" dirty="0"/>
              <a:t>audio bandwidth extension</a:t>
            </a:r>
            <a:r>
              <a:rPr lang="en-US" sz="2400" dirty="0"/>
              <a:t> in signal processing community.</a:t>
            </a:r>
          </a:p>
        </p:txBody>
      </p:sp>
      <p:sp>
        <p:nvSpPr>
          <p:cNvPr id="15" name="TextBox 14"/>
          <p:cNvSpPr txBox="1"/>
          <p:nvPr/>
        </p:nvSpPr>
        <p:spPr>
          <a:xfrm>
            <a:off x="308917" y="1971004"/>
            <a:ext cx="11755394" cy="830997"/>
          </a:xfrm>
          <a:prstGeom prst="rect">
            <a:avLst/>
          </a:prstGeom>
          <a:noFill/>
        </p:spPr>
        <p:txBody>
          <a:bodyPr wrap="square" rtlCol="0">
            <a:spAutoFit/>
          </a:bodyPr>
          <a:lstStyle/>
          <a:p>
            <a:pPr algn="just"/>
            <a:r>
              <a:rPr lang="en-US" sz="2400" dirty="0"/>
              <a:t>However, surprisingly no one has tried to solve this problem using </a:t>
            </a:r>
            <a:r>
              <a:rPr lang="en-US" sz="2400" b="1" dirty="0"/>
              <a:t>Bi-directional LSTM network</a:t>
            </a:r>
            <a:r>
              <a:rPr lang="en-US" sz="2400" dirty="0"/>
              <a:t>.</a:t>
            </a:r>
          </a:p>
        </p:txBody>
      </p:sp>
    </p:spTree>
    <p:extLst>
      <p:ext uri="{BB962C8B-B14F-4D97-AF65-F5344CB8AC3E}">
        <p14:creationId xmlns:p14="http://schemas.microsoft.com/office/powerpoint/2010/main" val="17669383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854075"/>
          </a:xfrm>
        </p:spPr>
        <p:txBody>
          <a:bodyPr>
            <a:normAutofit/>
          </a:bodyPr>
          <a:lstStyle/>
          <a:p>
            <a:r>
              <a:rPr lang="en-US" b="1" dirty="0">
                <a:solidFill>
                  <a:srgbClr val="A5285F"/>
                </a:solidFill>
                <a:effectLst>
                  <a:outerShdw blurRad="38100" dist="38100" dir="2700000" algn="tl">
                    <a:srgbClr val="000000">
                      <a:alpha val="43137"/>
                    </a:srgbClr>
                  </a:outerShdw>
                </a:effectLst>
              </a:rPr>
              <a:t>Motion Extraction</a:t>
            </a:r>
          </a:p>
        </p:txBody>
      </p:sp>
      <p:sp>
        <p:nvSpPr>
          <p:cNvPr id="8" name="Title 1"/>
          <p:cNvSpPr txBox="1">
            <a:spLocks/>
          </p:cNvSpPr>
          <p:nvPr/>
        </p:nvSpPr>
        <p:spPr>
          <a:xfrm>
            <a:off x="0" y="1219201"/>
            <a:ext cx="12192000" cy="142671"/>
          </a:xfrm>
          <a:prstGeom prst="rect">
            <a:avLst/>
          </a:prstGeom>
          <a:solidFill>
            <a:srgbClr val="A5285F"/>
          </a:solidFill>
        </p:spPr>
        <p:txBody>
          <a:bodyPr vert="horz" lIns="91440" tIns="45720" rIns="91440" bIns="45720" rtlCol="0" anchor="ctr">
            <a:normAutofit fontScale="2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solidFill>
                  <a:schemeClr val="bg1"/>
                </a:solidFill>
                <a:effectLst>
                  <a:outerShdw blurRad="38100" dist="38100" dir="2700000" algn="tl">
                    <a:srgbClr val="000000">
                      <a:alpha val="43137"/>
                    </a:srgbClr>
                  </a:outerShdw>
                </a:effectLst>
              </a:rPr>
              <a:t>Intelligent Media Lab @ POSTECH   </a:t>
            </a:r>
          </a:p>
        </p:txBody>
      </p:sp>
      <p:sp>
        <p:nvSpPr>
          <p:cNvPr id="7" name="TextBox 6">
            <a:extLst>
              <a:ext uri="{FF2B5EF4-FFF2-40B4-BE49-F238E27FC236}">
                <a16:creationId xmlns:a16="http://schemas.microsoft.com/office/drawing/2014/main" id="{4DBD84FE-CD30-4BE5-BC56-ACD1E245C092}"/>
              </a:ext>
            </a:extLst>
          </p:cNvPr>
          <p:cNvSpPr txBox="1"/>
          <p:nvPr/>
        </p:nvSpPr>
        <p:spPr>
          <a:xfrm>
            <a:off x="418751" y="1360688"/>
            <a:ext cx="10966657" cy="923330"/>
          </a:xfrm>
          <a:prstGeom prst="rect">
            <a:avLst/>
          </a:prstGeom>
          <a:noFill/>
        </p:spPr>
        <p:txBody>
          <a:bodyPr wrap="square" rtlCol="0">
            <a:spAutoFit/>
          </a:bodyPr>
          <a:lstStyle/>
          <a:p>
            <a:pPr marL="285750" indent="-285750" algn="just">
              <a:buFont typeface="Wingdings" panose="05000000000000000000" pitchFamily="2" charset="2"/>
              <a:buChar char="q"/>
            </a:pPr>
            <a:r>
              <a:rPr lang="en-US" dirty="0"/>
              <a:t>Using complex valued steerable pyramids of the image, the local phase variations in every spatial sub-band of the image is extracted which gives the motions in these spatial image sub-bands.</a:t>
            </a:r>
          </a:p>
          <a:p>
            <a:pPr algn="just"/>
            <a:r>
              <a:rPr lang="en-US" dirty="0"/>
              <a:t> </a:t>
            </a:r>
          </a:p>
        </p:txBody>
      </p:sp>
      <p:pic>
        <p:nvPicPr>
          <p:cNvPr id="50" name="Picture 49">
            <a:extLst>
              <a:ext uri="{FF2B5EF4-FFF2-40B4-BE49-F238E27FC236}">
                <a16:creationId xmlns:a16="http://schemas.microsoft.com/office/drawing/2014/main" id="{1B348EC8-5DB4-4280-9B5A-7047438842A0}"/>
              </a:ext>
            </a:extLst>
          </p:cNvPr>
          <p:cNvPicPr>
            <a:picLocks noChangeAspect="1"/>
          </p:cNvPicPr>
          <p:nvPr/>
        </p:nvPicPr>
        <p:blipFill>
          <a:blip r:embed="rId2"/>
          <a:stretch>
            <a:fillRect/>
          </a:stretch>
        </p:blipFill>
        <p:spPr>
          <a:xfrm>
            <a:off x="494950" y="3677219"/>
            <a:ext cx="1278475" cy="1278475"/>
          </a:xfrm>
          <a:prstGeom prst="rect">
            <a:avLst/>
          </a:prstGeom>
        </p:spPr>
      </p:pic>
      <p:cxnSp>
        <p:nvCxnSpPr>
          <p:cNvPr id="52" name="Straight Arrow Connector 51">
            <a:extLst>
              <a:ext uri="{FF2B5EF4-FFF2-40B4-BE49-F238E27FC236}">
                <a16:creationId xmlns:a16="http://schemas.microsoft.com/office/drawing/2014/main" id="{F981CE97-436F-44BA-B0DB-9B8CEF233B02}"/>
              </a:ext>
            </a:extLst>
          </p:cNvPr>
          <p:cNvCxnSpPr>
            <a:stCxn id="50" idx="3"/>
          </p:cNvCxnSpPr>
          <p:nvPr/>
        </p:nvCxnSpPr>
        <p:spPr>
          <a:xfrm>
            <a:off x="1773425" y="4316457"/>
            <a:ext cx="291484" cy="0"/>
          </a:xfrm>
          <a:prstGeom prst="straightConnector1">
            <a:avLst/>
          </a:prstGeom>
          <a:ln w="3810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grpSp>
        <p:nvGrpSpPr>
          <p:cNvPr id="61" name="Group 60">
            <a:extLst>
              <a:ext uri="{FF2B5EF4-FFF2-40B4-BE49-F238E27FC236}">
                <a16:creationId xmlns:a16="http://schemas.microsoft.com/office/drawing/2014/main" id="{448E3A79-3A19-40BB-B698-D7EA2A8777E5}"/>
              </a:ext>
            </a:extLst>
          </p:cNvPr>
          <p:cNvGrpSpPr/>
          <p:nvPr/>
        </p:nvGrpSpPr>
        <p:grpSpPr>
          <a:xfrm>
            <a:off x="4770567" y="2098781"/>
            <a:ext cx="1129012" cy="4332130"/>
            <a:chOff x="3175254" y="966628"/>
            <a:chExt cx="846759" cy="3249098"/>
          </a:xfrm>
        </p:grpSpPr>
        <p:pic>
          <p:nvPicPr>
            <p:cNvPr id="62" name="Picture 61">
              <a:extLst>
                <a:ext uri="{FF2B5EF4-FFF2-40B4-BE49-F238E27FC236}">
                  <a16:creationId xmlns:a16="http://schemas.microsoft.com/office/drawing/2014/main" id="{AB0A1606-7C6F-45E9-AB88-4A79E32126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75254" y="1871253"/>
              <a:ext cx="846759" cy="846759"/>
            </a:xfrm>
            <a:prstGeom prst="rect">
              <a:avLst/>
            </a:prstGeom>
          </p:spPr>
        </p:pic>
        <p:pic>
          <p:nvPicPr>
            <p:cNvPr id="65" name="Picture 64">
              <a:extLst>
                <a:ext uri="{FF2B5EF4-FFF2-40B4-BE49-F238E27FC236}">
                  <a16:creationId xmlns:a16="http://schemas.microsoft.com/office/drawing/2014/main" id="{2529C367-8484-4E2B-A2FA-785BF41BA01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31675" y="2958548"/>
              <a:ext cx="533916" cy="533916"/>
            </a:xfrm>
            <a:prstGeom prst="rect">
              <a:avLst/>
            </a:prstGeom>
          </p:spPr>
        </p:pic>
        <p:pic>
          <p:nvPicPr>
            <p:cNvPr id="67" name="Picture 66">
              <a:extLst>
                <a:ext uri="{FF2B5EF4-FFF2-40B4-BE49-F238E27FC236}">
                  <a16:creationId xmlns:a16="http://schemas.microsoft.com/office/drawing/2014/main" id="{36311ADE-AACF-41B1-9BCF-23DC0D62F5B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27396" y="3681810"/>
              <a:ext cx="533916" cy="533916"/>
            </a:xfrm>
            <a:prstGeom prst="rect">
              <a:avLst/>
            </a:prstGeom>
          </p:spPr>
        </p:pic>
        <p:pic>
          <p:nvPicPr>
            <p:cNvPr id="69" name="Picture 68">
              <a:extLst>
                <a:ext uri="{FF2B5EF4-FFF2-40B4-BE49-F238E27FC236}">
                  <a16:creationId xmlns:a16="http://schemas.microsoft.com/office/drawing/2014/main" id="{AD650CA4-5B86-4D0B-9DD9-9C47C8B0B27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75254" y="966628"/>
              <a:ext cx="838200" cy="838200"/>
            </a:xfrm>
            <a:prstGeom prst="rect">
              <a:avLst/>
            </a:prstGeom>
          </p:spPr>
        </p:pic>
      </p:grpSp>
      <p:cxnSp>
        <p:nvCxnSpPr>
          <p:cNvPr id="71" name="Straight Arrow Connector 70">
            <a:extLst>
              <a:ext uri="{FF2B5EF4-FFF2-40B4-BE49-F238E27FC236}">
                <a16:creationId xmlns:a16="http://schemas.microsoft.com/office/drawing/2014/main" id="{63EDA70C-6A08-4240-AC41-B5F2E365723E}"/>
              </a:ext>
            </a:extLst>
          </p:cNvPr>
          <p:cNvCxnSpPr>
            <a:endCxn id="69" idx="1"/>
          </p:cNvCxnSpPr>
          <p:nvPr/>
        </p:nvCxnSpPr>
        <p:spPr>
          <a:xfrm>
            <a:off x="4321010" y="2657580"/>
            <a:ext cx="449557" cy="0"/>
          </a:xfrm>
          <a:prstGeom prst="straightConnector1">
            <a:avLst/>
          </a:prstGeom>
          <a:ln w="3810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19863FA7-1440-4F5A-95F3-47B6C45CF093}"/>
              </a:ext>
            </a:extLst>
          </p:cNvPr>
          <p:cNvCxnSpPr>
            <a:endCxn id="62" idx="1"/>
          </p:cNvCxnSpPr>
          <p:nvPr/>
        </p:nvCxnSpPr>
        <p:spPr>
          <a:xfrm>
            <a:off x="4274564" y="3869454"/>
            <a:ext cx="496003" cy="0"/>
          </a:xfrm>
          <a:prstGeom prst="straightConnector1">
            <a:avLst/>
          </a:prstGeom>
          <a:ln w="3810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475A9CF3-D8F5-468F-92AB-8CF37D5A7DA5}"/>
              </a:ext>
            </a:extLst>
          </p:cNvPr>
          <p:cNvCxnSpPr>
            <a:endCxn id="65" idx="1"/>
          </p:cNvCxnSpPr>
          <p:nvPr/>
        </p:nvCxnSpPr>
        <p:spPr>
          <a:xfrm flipV="1">
            <a:off x="4326715" y="5110618"/>
            <a:ext cx="652413" cy="4935"/>
          </a:xfrm>
          <a:prstGeom prst="straightConnector1">
            <a:avLst/>
          </a:prstGeom>
          <a:ln w="3810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DC62D469-42B3-4CF3-85E5-52D75B13BF7C}"/>
              </a:ext>
            </a:extLst>
          </p:cNvPr>
          <p:cNvCxnSpPr>
            <a:endCxn id="67" idx="1"/>
          </p:cNvCxnSpPr>
          <p:nvPr/>
        </p:nvCxnSpPr>
        <p:spPr>
          <a:xfrm>
            <a:off x="4321010" y="6074967"/>
            <a:ext cx="652413" cy="0"/>
          </a:xfrm>
          <a:prstGeom prst="straightConnector1">
            <a:avLst/>
          </a:prstGeom>
          <a:ln w="3810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sp>
        <p:nvSpPr>
          <p:cNvPr id="75" name="Rectangle 74">
            <a:extLst>
              <a:ext uri="{FF2B5EF4-FFF2-40B4-BE49-F238E27FC236}">
                <a16:creationId xmlns:a16="http://schemas.microsoft.com/office/drawing/2014/main" id="{13BEEEE9-1DC7-40A3-9059-570EAF08B9DD}"/>
              </a:ext>
            </a:extLst>
          </p:cNvPr>
          <p:cNvSpPr/>
          <p:nvPr/>
        </p:nvSpPr>
        <p:spPr>
          <a:xfrm>
            <a:off x="2091825" y="2078841"/>
            <a:ext cx="2397917" cy="4686880"/>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76" name="TextBox 75">
            <a:extLst>
              <a:ext uri="{FF2B5EF4-FFF2-40B4-BE49-F238E27FC236}">
                <a16:creationId xmlns:a16="http://schemas.microsoft.com/office/drawing/2014/main" id="{0D06E8E7-9C0F-4271-9CF2-A52B181E4B53}"/>
              </a:ext>
            </a:extLst>
          </p:cNvPr>
          <p:cNvSpPr txBox="1"/>
          <p:nvPr/>
        </p:nvSpPr>
        <p:spPr>
          <a:xfrm>
            <a:off x="2727940" y="4161192"/>
            <a:ext cx="1431161" cy="369332"/>
          </a:xfrm>
          <a:prstGeom prst="rect">
            <a:avLst/>
          </a:prstGeom>
          <a:noFill/>
        </p:spPr>
        <p:txBody>
          <a:bodyPr wrap="none" rtlCol="0">
            <a:spAutoFit/>
          </a:bodyPr>
          <a:lstStyle/>
          <a:p>
            <a:r>
              <a:rPr lang="en-US" dirty="0"/>
              <a:t>Orientation 2</a:t>
            </a:r>
          </a:p>
        </p:txBody>
      </p:sp>
      <p:pic>
        <p:nvPicPr>
          <p:cNvPr id="77" name="Picture 76">
            <a:extLst>
              <a:ext uri="{FF2B5EF4-FFF2-40B4-BE49-F238E27FC236}">
                <a16:creationId xmlns:a16="http://schemas.microsoft.com/office/drawing/2014/main" id="{16D6794A-A7E5-4FB0-9C7B-6881BE8BABD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575794" y="2470994"/>
            <a:ext cx="762383" cy="762383"/>
          </a:xfrm>
          <a:prstGeom prst="rect">
            <a:avLst/>
          </a:prstGeom>
        </p:spPr>
      </p:pic>
      <p:pic>
        <p:nvPicPr>
          <p:cNvPr id="78" name="Picture 77">
            <a:extLst>
              <a:ext uri="{FF2B5EF4-FFF2-40B4-BE49-F238E27FC236}">
                <a16:creationId xmlns:a16="http://schemas.microsoft.com/office/drawing/2014/main" id="{00CF66AD-853B-4345-99DB-6E4A5E03CA7A}"/>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627639" y="2470994"/>
            <a:ext cx="745387" cy="745387"/>
          </a:xfrm>
          <a:prstGeom prst="rect">
            <a:avLst/>
          </a:prstGeom>
        </p:spPr>
      </p:pic>
      <p:pic>
        <p:nvPicPr>
          <p:cNvPr id="79" name="Picture 78">
            <a:extLst>
              <a:ext uri="{FF2B5EF4-FFF2-40B4-BE49-F238E27FC236}">
                <a16:creationId xmlns:a16="http://schemas.microsoft.com/office/drawing/2014/main" id="{B71CCA79-A76B-43D1-A24A-D340A481986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627639" y="3478256"/>
            <a:ext cx="745387" cy="745387"/>
          </a:xfrm>
          <a:prstGeom prst="rect">
            <a:avLst/>
          </a:prstGeom>
        </p:spPr>
      </p:pic>
      <p:pic>
        <p:nvPicPr>
          <p:cNvPr id="80" name="Picture 79">
            <a:extLst>
              <a:ext uri="{FF2B5EF4-FFF2-40B4-BE49-F238E27FC236}">
                <a16:creationId xmlns:a16="http://schemas.microsoft.com/office/drawing/2014/main" id="{DB24EB2A-DBAE-444F-B456-CF50914ECA8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575795" y="3478258"/>
            <a:ext cx="745387" cy="745387"/>
          </a:xfrm>
          <a:prstGeom prst="rect">
            <a:avLst/>
          </a:prstGeom>
        </p:spPr>
      </p:pic>
      <p:sp>
        <p:nvSpPr>
          <p:cNvPr id="81" name="TextBox 80">
            <a:extLst>
              <a:ext uri="{FF2B5EF4-FFF2-40B4-BE49-F238E27FC236}">
                <a16:creationId xmlns:a16="http://schemas.microsoft.com/office/drawing/2014/main" id="{3E3EB20C-9408-49DC-9330-EFFB5A7750E0}"/>
              </a:ext>
            </a:extLst>
          </p:cNvPr>
          <p:cNvSpPr txBox="1"/>
          <p:nvPr/>
        </p:nvSpPr>
        <p:spPr>
          <a:xfrm>
            <a:off x="2625096" y="2080548"/>
            <a:ext cx="584584" cy="369332"/>
          </a:xfrm>
          <a:prstGeom prst="rect">
            <a:avLst/>
          </a:prstGeom>
          <a:noFill/>
        </p:spPr>
        <p:txBody>
          <a:bodyPr wrap="none" rtlCol="0">
            <a:spAutoFit/>
          </a:bodyPr>
          <a:lstStyle/>
          <a:p>
            <a:r>
              <a:rPr lang="en-US" dirty="0"/>
              <a:t>Real</a:t>
            </a:r>
            <a:endParaRPr lang="en-US" sz="1600" dirty="0"/>
          </a:p>
        </p:txBody>
      </p:sp>
      <p:sp>
        <p:nvSpPr>
          <p:cNvPr id="82" name="TextBox 81">
            <a:extLst>
              <a:ext uri="{FF2B5EF4-FFF2-40B4-BE49-F238E27FC236}">
                <a16:creationId xmlns:a16="http://schemas.microsoft.com/office/drawing/2014/main" id="{7068CBFA-8266-428B-8008-83E08CDD82E4}"/>
              </a:ext>
            </a:extLst>
          </p:cNvPr>
          <p:cNvSpPr txBox="1"/>
          <p:nvPr/>
        </p:nvSpPr>
        <p:spPr>
          <a:xfrm>
            <a:off x="3557382" y="2080546"/>
            <a:ext cx="646331" cy="369332"/>
          </a:xfrm>
          <a:prstGeom prst="rect">
            <a:avLst/>
          </a:prstGeom>
          <a:noFill/>
        </p:spPr>
        <p:txBody>
          <a:bodyPr wrap="none" rtlCol="0">
            <a:spAutoFit/>
          </a:bodyPr>
          <a:lstStyle/>
          <a:p>
            <a:r>
              <a:rPr lang="en-US" dirty="0" err="1"/>
              <a:t>Imag</a:t>
            </a:r>
            <a:endParaRPr lang="en-US" sz="1600" dirty="0"/>
          </a:p>
        </p:txBody>
      </p:sp>
      <p:sp>
        <p:nvSpPr>
          <p:cNvPr id="83" name="TextBox 82">
            <a:extLst>
              <a:ext uri="{FF2B5EF4-FFF2-40B4-BE49-F238E27FC236}">
                <a16:creationId xmlns:a16="http://schemas.microsoft.com/office/drawing/2014/main" id="{DF46FD84-F758-457A-B37E-FFACC2775C93}"/>
              </a:ext>
            </a:extLst>
          </p:cNvPr>
          <p:cNvSpPr txBox="1"/>
          <p:nvPr/>
        </p:nvSpPr>
        <p:spPr>
          <a:xfrm rot="16200000">
            <a:off x="1961290" y="3139793"/>
            <a:ext cx="835165" cy="369332"/>
          </a:xfrm>
          <a:prstGeom prst="rect">
            <a:avLst/>
          </a:prstGeom>
          <a:noFill/>
        </p:spPr>
        <p:txBody>
          <a:bodyPr wrap="none" rtlCol="0">
            <a:spAutoFit/>
          </a:bodyPr>
          <a:lstStyle/>
          <a:p>
            <a:r>
              <a:rPr lang="en-US" dirty="0"/>
              <a:t>Scale 1</a:t>
            </a:r>
            <a:endParaRPr lang="en-US" sz="1600" dirty="0"/>
          </a:p>
        </p:txBody>
      </p:sp>
      <p:sp>
        <p:nvSpPr>
          <p:cNvPr id="84" name="TextBox 83">
            <a:extLst>
              <a:ext uri="{FF2B5EF4-FFF2-40B4-BE49-F238E27FC236}">
                <a16:creationId xmlns:a16="http://schemas.microsoft.com/office/drawing/2014/main" id="{692A1D86-4A15-4767-A292-A2536B47052A}"/>
              </a:ext>
            </a:extLst>
          </p:cNvPr>
          <p:cNvSpPr txBox="1"/>
          <p:nvPr/>
        </p:nvSpPr>
        <p:spPr>
          <a:xfrm>
            <a:off x="2716744" y="3154288"/>
            <a:ext cx="1431161" cy="369332"/>
          </a:xfrm>
          <a:prstGeom prst="rect">
            <a:avLst/>
          </a:prstGeom>
          <a:noFill/>
        </p:spPr>
        <p:txBody>
          <a:bodyPr wrap="none" rtlCol="0">
            <a:spAutoFit/>
          </a:bodyPr>
          <a:lstStyle/>
          <a:p>
            <a:r>
              <a:rPr lang="en-US" dirty="0"/>
              <a:t>Orientation </a:t>
            </a:r>
            <a:r>
              <a:rPr lang="en-US" sz="1600" dirty="0"/>
              <a:t>1</a:t>
            </a:r>
          </a:p>
        </p:txBody>
      </p:sp>
      <p:cxnSp>
        <p:nvCxnSpPr>
          <p:cNvPr id="85" name="Straight Connector 84">
            <a:extLst>
              <a:ext uri="{FF2B5EF4-FFF2-40B4-BE49-F238E27FC236}">
                <a16:creationId xmlns:a16="http://schemas.microsoft.com/office/drawing/2014/main" id="{FDDB382E-37B5-47DD-9962-7EC70AB0968F}"/>
              </a:ext>
            </a:extLst>
          </p:cNvPr>
          <p:cNvCxnSpPr/>
          <p:nvPr/>
        </p:nvCxnSpPr>
        <p:spPr>
          <a:xfrm>
            <a:off x="2551050" y="2470995"/>
            <a:ext cx="0" cy="170692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86" name="Picture 85">
            <a:extLst>
              <a:ext uri="{FF2B5EF4-FFF2-40B4-BE49-F238E27FC236}">
                <a16:creationId xmlns:a16="http://schemas.microsoft.com/office/drawing/2014/main" id="{424ED216-2E09-4E75-A1CE-75CBA5261158}"/>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575794" y="4722500"/>
            <a:ext cx="745388" cy="745388"/>
          </a:xfrm>
          <a:prstGeom prst="rect">
            <a:avLst/>
          </a:prstGeom>
        </p:spPr>
      </p:pic>
      <p:pic>
        <p:nvPicPr>
          <p:cNvPr id="87" name="Picture 86">
            <a:extLst>
              <a:ext uri="{FF2B5EF4-FFF2-40B4-BE49-F238E27FC236}">
                <a16:creationId xmlns:a16="http://schemas.microsoft.com/office/drawing/2014/main" id="{B18E8EFF-1EB8-44CD-8C19-6EB29760057E}"/>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627639" y="4722499"/>
            <a:ext cx="745387" cy="745387"/>
          </a:xfrm>
          <a:prstGeom prst="rect">
            <a:avLst/>
          </a:prstGeom>
        </p:spPr>
      </p:pic>
      <p:pic>
        <p:nvPicPr>
          <p:cNvPr id="88" name="Picture 87">
            <a:extLst>
              <a:ext uri="{FF2B5EF4-FFF2-40B4-BE49-F238E27FC236}">
                <a16:creationId xmlns:a16="http://schemas.microsoft.com/office/drawing/2014/main" id="{34C437E5-31AB-4933-9355-4381D65A99E8}"/>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2619332" y="5736326"/>
            <a:ext cx="762000" cy="762000"/>
          </a:xfrm>
          <a:prstGeom prst="rect">
            <a:avLst/>
          </a:prstGeom>
        </p:spPr>
      </p:pic>
      <p:pic>
        <p:nvPicPr>
          <p:cNvPr id="89" name="Picture 88">
            <a:extLst>
              <a:ext uri="{FF2B5EF4-FFF2-40B4-BE49-F238E27FC236}">
                <a16:creationId xmlns:a16="http://schemas.microsoft.com/office/drawing/2014/main" id="{3E336AEC-B5AA-4D5B-88E7-E87E7F1AA750}"/>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3542896" y="5736326"/>
            <a:ext cx="762000" cy="762000"/>
          </a:xfrm>
          <a:prstGeom prst="rect">
            <a:avLst/>
          </a:prstGeom>
        </p:spPr>
      </p:pic>
      <p:sp>
        <p:nvSpPr>
          <p:cNvPr id="90" name="TextBox 89">
            <a:extLst>
              <a:ext uri="{FF2B5EF4-FFF2-40B4-BE49-F238E27FC236}">
                <a16:creationId xmlns:a16="http://schemas.microsoft.com/office/drawing/2014/main" id="{9D31BCED-D917-492B-8A8A-C04DA28882A7}"/>
              </a:ext>
            </a:extLst>
          </p:cNvPr>
          <p:cNvSpPr txBox="1"/>
          <p:nvPr/>
        </p:nvSpPr>
        <p:spPr>
          <a:xfrm rot="16200000">
            <a:off x="1961289" y="5453741"/>
            <a:ext cx="835165" cy="369332"/>
          </a:xfrm>
          <a:prstGeom prst="rect">
            <a:avLst/>
          </a:prstGeom>
          <a:noFill/>
        </p:spPr>
        <p:txBody>
          <a:bodyPr wrap="none" rtlCol="0">
            <a:spAutoFit/>
          </a:bodyPr>
          <a:lstStyle/>
          <a:p>
            <a:r>
              <a:rPr lang="en-US" dirty="0"/>
              <a:t>Scale 2</a:t>
            </a:r>
          </a:p>
        </p:txBody>
      </p:sp>
      <p:sp>
        <p:nvSpPr>
          <p:cNvPr id="91" name="TextBox 90">
            <a:extLst>
              <a:ext uri="{FF2B5EF4-FFF2-40B4-BE49-F238E27FC236}">
                <a16:creationId xmlns:a16="http://schemas.microsoft.com/office/drawing/2014/main" id="{75387F2D-05AE-47A9-98B1-B8EA45B7AF1A}"/>
              </a:ext>
            </a:extLst>
          </p:cNvPr>
          <p:cNvSpPr txBox="1"/>
          <p:nvPr/>
        </p:nvSpPr>
        <p:spPr>
          <a:xfrm>
            <a:off x="2715914" y="5385299"/>
            <a:ext cx="1431161" cy="369332"/>
          </a:xfrm>
          <a:prstGeom prst="rect">
            <a:avLst/>
          </a:prstGeom>
          <a:noFill/>
        </p:spPr>
        <p:txBody>
          <a:bodyPr wrap="none" rtlCol="0">
            <a:spAutoFit/>
          </a:bodyPr>
          <a:lstStyle/>
          <a:p>
            <a:r>
              <a:rPr lang="en-US" dirty="0"/>
              <a:t>Orientation 1</a:t>
            </a:r>
          </a:p>
        </p:txBody>
      </p:sp>
      <p:sp>
        <p:nvSpPr>
          <p:cNvPr id="92" name="TextBox 91">
            <a:extLst>
              <a:ext uri="{FF2B5EF4-FFF2-40B4-BE49-F238E27FC236}">
                <a16:creationId xmlns:a16="http://schemas.microsoft.com/office/drawing/2014/main" id="{11E93626-D76A-4F7F-B4AC-95BDF293878D}"/>
              </a:ext>
            </a:extLst>
          </p:cNvPr>
          <p:cNvSpPr txBox="1"/>
          <p:nvPr/>
        </p:nvSpPr>
        <p:spPr>
          <a:xfrm>
            <a:off x="2728160" y="6400166"/>
            <a:ext cx="1431161" cy="369332"/>
          </a:xfrm>
          <a:prstGeom prst="rect">
            <a:avLst/>
          </a:prstGeom>
          <a:noFill/>
        </p:spPr>
        <p:txBody>
          <a:bodyPr wrap="none" rtlCol="0">
            <a:spAutoFit/>
          </a:bodyPr>
          <a:lstStyle/>
          <a:p>
            <a:r>
              <a:rPr lang="en-US" dirty="0"/>
              <a:t>Orientation 2</a:t>
            </a:r>
          </a:p>
        </p:txBody>
      </p:sp>
      <p:cxnSp>
        <p:nvCxnSpPr>
          <p:cNvPr id="93" name="Straight Connector 92">
            <a:extLst>
              <a:ext uri="{FF2B5EF4-FFF2-40B4-BE49-F238E27FC236}">
                <a16:creationId xmlns:a16="http://schemas.microsoft.com/office/drawing/2014/main" id="{089FCB7E-B323-42D0-AEBB-CBBDEF6911D4}"/>
              </a:ext>
            </a:extLst>
          </p:cNvPr>
          <p:cNvCxnSpPr/>
          <p:nvPr/>
        </p:nvCxnSpPr>
        <p:spPr>
          <a:xfrm>
            <a:off x="2551050" y="4784943"/>
            <a:ext cx="0" cy="170692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4" name="Group 93">
            <a:extLst>
              <a:ext uri="{FF2B5EF4-FFF2-40B4-BE49-F238E27FC236}">
                <a16:creationId xmlns:a16="http://schemas.microsoft.com/office/drawing/2014/main" id="{F6459180-26FF-4796-9874-02ED42DB2140}"/>
              </a:ext>
            </a:extLst>
          </p:cNvPr>
          <p:cNvGrpSpPr/>
          <p:nvPr/>
        </p:nvGrpSpPr>
        <p:grpSpPr>
          <a:xfrm>
            <a:off x="5971758" y="2098780"/>
            <a:ext cx="1129012" cy="4332131"/>
            <a:chOff x="4076146" y="966628"/>
            <a:chExt cx="846759" cy="3249098"/>
          </a:xfrm>
        </p:grpSpPr>
        <p:pic>
          <p:nvPicPr>
            <p:cNvPr id="96" name="Picture 95">
              <a:extLst>
                <a:ext uri="{FF2B5EF4-FFF2-40B4-BE49-F238E27FC236}">
                  <a16:creationId xmlns:a16="http://schemas.microsoft.com/office/drawing/2014/main" id="{F1E01F10-4544-4F89-AC25-F818D52C04E3}"/>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076146" y="1860575"/>
              <a:ext cx="846759" cy="846759"/>
            </a:xfrm>
            <a:prstGeom prst="rect">
              <a:avLst/>
            </a:prstGeom>
          </p:spPr>
        </p:pic>
        <p:pic>
          <p:nvPicPr>
            <p:cNvPr id="97" name="Picture 96">
              <a:extLst>
                <a:ext uri="{FF2B5EF4-FFF2-40B4-BE49-F238E27FC236}">
                  <a16:creationId xmlns:a16="http://schemas.microsoft.com/office/drawing/2014/main" id="{F3AAE700-2833-4DFD-A02C-53B5D39290F3}"/>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4232567" y="2949022"/>
              <a:ext cx="533916" cy="533916"/>
            </a:xfrm>
            <a:prstGeom prst="rect">
              <a:avLst/>
            </a:prstGeom>
          </p:spPr>
        </p:pic>
        <p:pic>
          <p:nvPicPr>
            <p:cNvPr id="98" name="Picture 97">
              <a:extLst>
                <a:ext uri="{FF2B5EF4-FFF2-40B4-BE49-F238E27FC236}">
                  <a16:creationId xmlns:a16="http://schemas.microsoft.com/office/drawing/2014/main" id="{3D49BA69-9652-403F-A8B3-B16BB6341DB1}"/>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4232567" y="3681810"/>
              <a:ext cx="533916" cy="533916"/>
            </a:xfrm>
            <a:prstGeom prst="rect">
              <a:avLst/>
            </a:prstGeom>
          </p:spPr>
        </p:pic>
        <p:pic>
          <p:nvPicPr>
            <p:cNvPr id="99" name="Picture 98">
              <a:extLst>
                <a:ext uri="{FF2B5EF4-FFF2-40B4-BE49-F238E27FC236}">
                  <a16:creationId xmlns:a16="http://schemas.microsoft.com/office/drawing/2014/main" id="{2F341D0C-C14A-46D4-B069-CB1721CEB336}"/>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4076146" y="966628"/>
              <a:ext cx="838200" cy="838200"/>
            </a:xfrm>
            <a:prstGeom prst="rect">
              <a:avLst/>
            </a:prstGeom>
          </p:spPr>
        </p:pic>
      </p:grpSp>
      <p:sp>
        <p:nvSpPr>
          <p:cNvPr id="100" name="Oval 99">
            <a:extLst>
              <a:ext uri="{FF2B5EF4-FFF2-40B4-BE49-F238E27FC236}">
                <a16:creationId xmlns:a16="http://schemas.microsoft.com/office/drawing/2014/main" id="{2CDC59A9-65C9-4B4D-9299-A992A880C208}"/>
              </a:ext>
            </a:extLst>
          </p:cNvPr>
          <p:cNvSpPr/>
          <p:nvPr/>
        </p:nvSpPr>
        <p:spPr>
          <a:xfrm>
            <a:off x="5634511" y="2419876"/>
            <a:ext cx="101600" cy="102235"/>
          </a:xfrm>
          <a:prstGeom prst="ellipse">
            <a:avLst/>
          </a:prstGeom>
          <a:solidFill>
            <a:srgbClr val="FF00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01" name="Oval 100">
            <a:extLst>
              <a:ext uri="{FF2B5EF4-FFF2-40B4-BE49-F238E27FC236}">
                <a16:creationId xmlns:a16="http://schemas.microsoft.com/office/drawing/2014/main" id="{526D91BC-2C43-4BF9-86DB-8C883CC11EA4}"/>
              </a:ext>
            </a:extLst>
          </p:cNvPr>
          <p:cNvSpPr/>
          <p:nvPr/>
        </p:nvSpPr>
        <p:spPr>
          <a:xfrm>
            <a:off x="6799472" y="2418920"/>
            <a:ext cx="101600" cy="102235"/>
          </a:xfrm>
          <a:prstGeom prst="ellipse">
            <a:avLst/>
          </a:prstGeom>
          <a:solidFill>
            <a:srgbClr val="FF00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02" name="TextBox 101">
            <a:extLst>
              <a:ext uri="{FF2B5EF4-FFF2-40B4-BE49-F238E27FC236}">
                <a16:creationId xmlns:a16="http://schemas.microsoft.com/office/drawing/2014/main" id="{24A79DFA-2EA4-4CD6-81DC-3C83ED8EEFF6}"/>
              </a:ext>
            </a:extLst>
          </p:cNvPr>
          <p:cNvSpPr txBox="1"/>
          <p:nvPr/>
        </p:nvSpPr>
        <p:spPr>
          <a:xfrm rot="16200000">
            <a:off x="459679" y="3565720"/>
            <a:ext cx="3477751" cy="338554"/>
          </a:xfrm>
          <a:prstGeom prst="rect">
            <a:avLst/>
          </a:prstGeom>
          <a:noFill/>
        </p:spPr>
        <p:txBody>
          <a:bodyPr wrap="square" rtlCol="0">
            <a:spAutoFit/>
          </a:bodyPr>
          <a:lstStyle/>
          <a:p>
            <a:r>
              <a:rPr lang="en-US" sz="1600" dirty="0"/>
              <a:t>Bandpass Filters iterations</a:t>
            </a:r>
          </a:p>
        </p:txBody>
      </p:sp>
      <mc:AlternateContent xmlns:mc="http://schemas.openxmlformats.org/markup-compatibility/2006" xmlns:pslz="http://schemas.microsoft.com/office/powerpoint/2016/slidezoom">
        <mc:Choice Requires="pslz">
          <p:graphicFrame>
            <p:nvGraphicFramePr>
              <p:cNvPr id="16" name="Slide Zoom 15">
                <a:extLst>
                  <a:ext uri="{FF2B5EF4-FFF2-40B4-BE49-F238E27FC236}">
                    <a16:creationId xmlns:a16="http://schemas.microsoft.com/office/drawing/2014/main" id="{248D432B-5C73-435D-BD0C-CA0C9C13B88A}"/>
                  </a:ext>
                </a:extLst>
              </p:cNvPr>
              <p:cNvGraphicFramePr>
                <a:graphicFrameLocks noChangeAspect="1"/>
              </p:cNvGraphicFramePr>
              <p:nvPr>
                <p:extLst>
                  <p:ext uri="{D42A27DB-BD31-4B8C-83A1-F6EECF244321}">
                    <p14:modId xmlns:p14="http://schemas.microsoft.com/office/powerpoint/2010/main" val="39822813"/>
                  </p:ext>
                </p:extLst>
              </p:nvPr>
            </p:nvGraphicFramePr>
            <p:xfrm>
              <a:off x="8335326" y="3711955"/>
              <a:ext cx="3048000" cy="1714500"/>
            </p:xfrm>
            <a:graphic>
              <a:graphicData uri="http://schemas.microsoft.com/office/powerpoint/2016/slidezoom">
                <pslz:sldZm>
                  <pslz:sldZmObj sldId="389" cId="2767704241">
                    <pslz:zmPr id="{776808AD-3D9D-4A1D-9BF8-2B93AE94204C}" returnToParent="0" transitionDur="1000">
                      <p166:blipFill xmlns:p166="http://schemas.microsoft.com/office/powerpoint/2016/6/main">
                        <a:blip r:embed="rId19"/>
                        <a:stretch>
                          <a:fillRect/>
                        </a:stretch>
                      </p166:blipFill>
                      <p166:spPr xmlns:p166="http://schemas.microsoft.com/office/powerpoint/2016/6/main">
                        <a:xfrm>
                          <a:off x="0" y="0"/>
                          <a:ext cx="3048000" cy="1714500"/>
                        </a:xfrm>
                        <a:prstGeom prst="rect">
                          <a:avLst/>
                        </a:prstGeom>
                        <a:ln w="3175">
                          <a:solidFill>
                            <a:prstClr val="ltGray"/>
                          </a:solidFill>
                        </a:ln>
                      </p166:spPr>
                    </pslz:zmPr>
                  </pslz:sldZmObj>
                </pslz:sldZm>
              </a:graphicData>
            </a:graphic>
          </p:graphicFrame>
        </mc:Choice>
        <mc:Fallback xmlns="">
          <p:pic>
            <p:nvPicPr>
              <p:cNvPr id="16" name="Slide Zoom 15">
                <a:hlinkClick r:id="rId20" action="ppaction://hlinksldjump"/>
                <a:extLst>
                  <a:ext uri="{FF2B5EF4-FFF2-40B4-BE49-F238E27FC236}">
                    <a16:creationId xmlns:a16="http://schemas.microsoft.com/office/drawing/2014/main" xmlns="" xmlns:pslz="http://schemas.microsoft.com/office/powerpoint/2016/slidezoom" id="{248D432B-5C73-435D-BD0C-CA0C9C13B88A}"/>
                  </a:ext>
                </a:extLst>
              </p:cNvPr>
              <p:cNvPicPr>
                <a:picLocks noGrp="1" noRot="1" noChangeAspect="1" noMove="1" noResize="1" noEditPoints="1" noAdjustHandles="1" noChangeArrowheads="1" noChangeShapeType="1"/>
              </p:cNvPicPr>
              <p:nvPr/>
            </p:nvPicPr>
            <p:blipFill>
              <a:blip r:embed="rId21"/>
              <a:stretch>
                <a:fillRect/>
              </a:stretch>
            </p:blipFill>
            <p:spPr>
              <a:xfrm>
                <a:off x="8335326" y="3711955"/>
                <a:ext cx="3048000" cy="1714500"/>
              </a:xfrm>
              <a:prstGeom prst="rect">
                <a:avLst/>
              </a:prstGeom>
              <a:ln w="3175">
                <a:solidFill>
                  <a:prstClr val="ltGray"/>
                </a:solidFill>
              </a:ln>
            </p:spPr>
          </p:pic>
        </mc:Fallback>
      </mc:AlternateContent>
    </p:spTree>
    <p:extLst>
      <p:ext uri="{BB962C8B-B14F-4D97-AF65-F5344CB8AC3E}">
        <p14:creationId xmlns:p14="http://schemas.microsoft.com/office/powerpoint/2010/main" val="1838507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fade">
                                      <p:cBhvr>
                                        <p:cTn id="7" dur="500"/>
                                        <p:tgtEl>
                                          <p:spTgt spid="50"/>
                                        </p:tgtEl>
                                      </p:cBhvr>
                                    </p:animEffect>
                                  </p:childTnLst>
                                </p:cTn>
                              </p:par>
                              <p:par>
                                <p:cTn id="8" presetID="10" presetClass="entr" presetSubtype="0" fill="hold" nodeType="withEffect">
                                  <p:stCondLst>
                                    <p:cond delay="0"/>
                                  </p:stCondLst>
                                  <p:childTnLst>
                                    <p:set>
                                      <p:cBhvr>
                                        <p:cTn id="9" dur="1" fill="hold">
                                          <p:stCondLst>
                                            <p:cond delay="0"/>
                                          </p:stCondLst>
                                        </p:cTn>
                                        <p:tgtEl>
                                          <p:spTgt spid="52"/>
                                        </p:tgtEl>
                                        <p:attrNameLst>
                                          <p:attrName>style.visibility</p:attrName>
                                        </p:attrNameLst>
                                      </p:cBhvr>
                                      <p:to>
                                        <p:strVal val="visible"/>
                                      </p:to>
                                    </p:set>
                                    <p:animEffect transition="in" filter="fade">
                                      <p:cBhvr>
                                        <p:cTn id="10" dur="500"/>
                                        <p:tgtEl>
                                          <p:spTgt spid="5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1"/>
                                        </p:tgtEl>
                                        <p:attrNameLst>
                                          <p:attrName>style.visibility</p:attrName>
                                        </p:attrNameLst>
                                      </p:cBhvr>
                                      <p:to>
                                        <p:strVal val="visible"/>
                                      </p:to>
                                    </p:set>
                                    <p:animEffect transition="in" filter="fade">
                                      <p:cBhvr>
                                        <p:cTn id="15" dur="500"/>
                                        <p:tgtEl>
                                          <p:spTgt spid="61"/>
                                        </p:tgtEl>
                                      </p:cBhvr>
                                    </p:animEffect>
                                  </p:childTnLst>
                                </p:cTn>
                              </p:par>
                              <p:par>
                                <p:cTn id="16" presetID="10" presetClass="entr" presetSubtype="0" fill="hold" nodeType="withEffect">
                                  <p:stCondLst>
                                    <p:cond delay="0"/>
                                  </p:stCondLst>
                                  <p:childTnLst>
                                    <p:set>
                                      <p:cBhvr>
                                        <p:cTn id="17" dur="1" fill="hold">
                                          <p:stCondLst>
                                            <p:cond delay="0"/>
                                          </p:stCondLst>
                                        </p:cTn>
                                        <p:tgtEl>
                                          <p:spTgt spid="94"/>
                                        </p:tgtEl>
                                        <p:attrNameLst>
                                          <p:attrName>style.visibility</p:attrName>
                                        </p:attrNameLst>
                                      </p:cBhvr>
                                      <p:to>
                                        <p:strVal val="visible"/>
                                      </p:to>
                                    </p:set>
                                    <p:animEffect transition="in" filter="fade">
                                      <p:cBhvr>
                                        <p:cTn id="18" dur="500"/>
                                        <p:tgtEl>
                                          <p:spTgt spid="94"/>
                                        </p:tgtEl>
                                      </p:cBhvr>
                                    </p:animEffect>
                                  </p:childTnLst>
                                </p:cTn>
                              </p:par>
                              <p:par>
                                <p:cTn id="19" presetID="1" presetClass="entr" presetSubtype="0" fill="hold" nodeType="withEffect">
                                  <p:stCondLst>
                                    <p:cond delay="0"/>
                                  </p:stCondLst>
                                  <p:childTnLst>
                                    <p:set>
                                      <p:cBhvr>
                                        <p:cTn id="20" dur="1" fill="hold">
                                          <p:stCondLst>
                                            <p:cond delay="0"/>
                                          </p:stCondLst>
                                        </p:cTn>
                                        <p:tgtEl>
                                          <p:spTgt spid="7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00"/>
                                        </p:tgtEl>
                                        <p:attrNameLst>
                                          <p:attrName>style.visibility</p:attrName>
                                        </p:attrNameLst>
                                      </p:cBhvr>
                                      <p:to>
                                        <p:strVal val="visible"/>
                                      </p:to>
                                    </p:set>
                                    <p:animEffect transition="in" filter="fade">
                                      <p:cBhvr>
                                        <p:cTn id="31" dur="500"/>
                                        <p:tgtEl>
                                          <p:spTgt spid="100"/>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01"/>
                                        </p:tgtEl>
                                        <p:attrNameLst>
                                          <p:attrName>style.visibility</p:attrName>
                                        </p:attrNameLst>
                                      </p:cBhvr>
                                      <p:to>
                                        <p:strVal val="visible"/>
                                      </p:to>
                                    </p:set>
                                    <p:animEffect transition="in" filter="fade">
                                      <p:cBhvr>
                                        <p:cTn id="34" dur="500"/>
                                        <p:tgtEl>
                                          <p:spTgt spid="1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 grpId="0" animBg="1"/>
      <p:bldP spid="101"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854075"/>
          </a:xfrm>
        </p:spPr>
        <p:txBody>
          <a:bodyPr/>
          <a:lstStyle/>
          <a:p>
            <a:r>
              <a:rPr lang="en-US" altLang="ko-KR" b="1" dirty="0">
                <a:solidFill>
                  <a:srgbClr val="A5285F"/>
                </a:solidFill>
              </a:rPr>
              <a:t>Deep Bi-directional LSTM network</a:t>
            </a:r>
            <a:endParaRPr lang="en-US" b="1" dirty="0">
              <a:solidFill>
                <a:srgbClr val="A5285F"/>
              </a:solidFill>
            </a:endParaRPr>
          </a:p>
        </p:txBody>
      </p:sp>
      <p:sp>
        <p:nvSpPr>
          <p:cNvPr id="8" name="Title 1"/>
          <p:cNvSpPr txBox="1">
            <a:spLocks/>
          </p:cNvSpPr>
          <p:nvPr/>
        </p:nvSpPr>
        <p:spPr>
          <a:xfrm>
            <a:off x="0" y="1219201"/>
            <a:ext cx="12192000" cy="142671"/>
          </a:xfrm>
          <a:prstGeom prst="rect">
            <a:avLst/>
          </a:prstGeom>
          <a:solidFill>
            <a:srgbClr val="A5285F"/>
          </a:solidFill>
        </p:spPr>
        <p:txBody>
          <a:bodyPr vert="horz" lIns="91440" tIns="45720" rIns="91440" bIns="45720" rtlCol="0" anchor="ctr">
            <a:normAutofit fontScale="2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b="1" dirty="0">
              <a:solidFill>
                <a:schemeClr val="bg1"/>
              </a:solidFill>
              <a:effectLst>
                <a:outerShdw blurRad="38100" dist="38100" dir="2700000" algn="tl">
                  <a:srgbClr val="000000">
                    <a:alpha val="43137"/>
                  </a:srgbClr>
                </a:outerShdw>
              </a:effectLst>
            </a:endParaRPr>
          </a:p>
        </p:txBody>
      </p:sp>
      <p:grpSp>
        <p:nvGrpSpPr>
          <p:cNvPr id="489" name="Group 488"/>
          <p:cNvGrpSpPr/>
          <p:nvPr/>
        </p:nvGrpSpPr>
        <p:grpSpPr>
          <a:xfrm>
            <a:off x="2145178" y="1736247"/>
            <a:ext cx="7432805" cy="4771457"/>
            <a:chOff x="2043578" y="1755297"/>
            <a:chExt cx="7432805" cy="4771457"/>
          </a:xfrm>
        </p:grpSpPr>
        <p:grpSp>
          <p:nvGrpSpPr>
            <p:cNvPr id="478" name="Group 477"/>
            <p:cNvGrpSpPr/>
            <p:nvPr/>
          </p:nvGrpSpPr>
          <p:grpSpPr>
            <a:xfrm>
              <a:off x="4540566" y="1755297"/>
              <a:ext cx="2640967" cy="4771457"/>
              <a:chOff x="4775516" y="1609247"/>
              <a:chExt cx="2640967" cy="4771457"/>
            </a:xfrm>
          </p:grpSpPr>
          <p:grpSp>
            <p:nvGrpSpPr>
              <p:cNvPr id="94" name="Group 93"/>
              <p:cNvGrpSpPr/>
              <p:nvPr/>
            </p:nvGrpSpPr>
            <p:grpSpPr>
              <a:xfrm>
                <a:off x="4775516" y="5080542"/>
                <a:ext cx="2640967" cy="1300162"/>
                <a:chOff x="7045958" y="4949460"/>
                <a:chExt cx="3488692" cy="1908539"/>
              </a:xfrm>
            </p:grpSpPr>
            <p:grpSp>
              <p:nvGrpSpPr>
                <p:cNvPr id="24" name="Group 23"/>
                <p:cNvGrpSpPr/>
                <p:nvPr/>
              </p:nvGrpSpPr>
              <p:grpSpPr>
                <a:xfrm>
                  <a:off x="7231380" y="6463029"/>
                  <a:ext cx="3152140" cy="350520"/>
                  <a:chOff x="5981700" y="6299328"/>
                  <a:chExt cx="3152140" cy="350520"/>
                </a:xfrm>
              </p:grpSpPr>
              <p:sp>
                <p:nvSpPr>
                  <p:cNvPr id="4" name="Oval 3"/>
                  <p:cNvSpPr/>
                  <p:nvPr/>
                </p:nvSpPr>
                <p:spPr>
                  <a:xfrm>
                    <a:off x="5981700" y="6299328"/>
                    <a:ext cx="411480" cy="3505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Oval 8"/>
                  <p:cNvSpPr/>
                  <p:nvPr/>
                </p:nvSpPr>
                <p:spPr>
                  <a:xfrm>
                    <a:off x="6522719" y="6299328"/>
                    <a:ext cx="411480" cy="3505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Oval 9"/>
                  <p:cNvSpPr/>
                  <p:nvPr/>
                </p:nvSpPr>
                <p:spPr>
                  <a:xfrm>
                    <a:off x="7063740" y="6299328"/>
                    <a:ext cx="411480" cy="3505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Oval 10"/>
                  <p:cNvSpPr/>
                  <p:nvPr/>
                </p:nvSpPr>
                <p:spPr>
                  <a:xfrm>
                    <a:off x="7604760" y="6299328"/>
                    <a:ext cx="411480" cy="3505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Oval 11"/>
                  <p:cNvSpPr/>
                  <p:nvPr/>
                </p:nvSpPr>
                <p:spPr>
                  <a:xfrm>
                    <a:off x="8198485" y="6448553"/>
                    <a:ext cx="61595" cy="5778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Oval 12"/>
                  <p:cNvSpPr/>
                  <p:nvPr/>
                </p:nvSpPr>
                <p:spPr>
                  <a:xfrm>
                    <a:off x="8341360" y="6448553"/>
                    <a:ext cx="61595" cy="5778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Oval 13"/>
                  <p:cNvSpPr/>
                  <p:nvPr/>
                </p:nvSpPr>
                <p:spPr>
                  <a:xfrm>
                    <a:off x="8482012" y="6448553"/>
                    <a:ext cx="61595" cy="5778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Oval 14"/>
                  <p:cNvSpPr/>
                  <p:nvPr/>
                </p:nvSpPr>
                <p:spPr>
                  <a:xfrm>
                    <a:off x="8722360" y="6299328"/>
                    <a:ext cx="411480" cy="3505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7" name="Group 6"/>
                <p:cNvGrpSpPr/>
                <p:nvPr/>
              </p:nvGrpSpPr>
              <p:grpSpPr>
                <a:xfrm>
                  <a:off x="7231380" y="5936182"/>
                  <a:ext cx="3152140" cy="350520"/>
                  <a:chOff x="5981700" y="5778068"/>
                  <a:chExt cx="3152140" cy="350520"/>
                </a:xfrm>
              </p:grpSpPr>
              <p:sp>
                <p:nvSpPr>
                  <p:cNvPr id="16" name="Oval 15"/>
                  <p:cNvSpPr/>
                  <p:nvPr/>
                </p:nvSpPr>
                <p:spPr>
                  <a:xfrm>
                    <a:off x="5981700" y="5778068"/>
                    <a:ext cx="411480" cy="3505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Oval 16"/>
                  <p:cNvSpPr/>
                  <p:nvPr/>
                </p:nvSpPr>
                <p:spPr>
                  <a:xfrm>
                    <a:off x="6522720" y="5778068"/>
                    <a:ext cx="411480" cy="3505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Oval 17"/>
                  <p:cNvSpPr/>
                  <p:nvPr/>
                </p:nvSpPr>
                <p:spPr>
                  <a:xfrm>
                    <a:off x="7063740" y="5778068"/>
                    <a:ext cx="411480" cy="3505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Oval 18"/>
                  <p:cNvSpPr/>
                  <p:nvPr/>
                </p:nvSpPr>
                <p:spPr>
                  <a:xfrm>
                    <a:off x="7604760" y="5778068"/>
                    <a:ext cx="411480" cy="3505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Oval 19"/>
                  <p:cNvSpPr/>
                  <p:nvPr/>
                </p:nvSpPr>
                <p:spPr>
                  <a:xfrm>
                    <a:off x="8198485" y="5927293"/>
                    <a:ext cx="61595" cy="5778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Oval 20"/>
                  <p:cNvSpPr/>
                  <p:nvPr/>
                </p:nvSpPr>
                <p:spPr>
                  <a:xfrm>
                    <a:off x="8341360" y="5927293"/>
                    <a:ext cx="61595" cy="5778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Oval 21"/>
                  <p:cNvSpPr/>
                  <p:nvPr/>
                </p:nvSpPr>
                <p:spPr>
                  <a:xfrm>
                    <a:off x="8482012" y="5927293"/>
                    <a:ext cx="61595" cy="5778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Oval 22"/>
                  <p:cNvSpPr/>
                  <p:nvPr/>
                </p:nvSpPr>
                <p:spPr>
                  <a:xfrm>
                    <a:off x="8722360" y="5778068"/>
                    <a:ext cx="411480" cy="3505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25" name="Group 24"/>
                <p:cNvGrpSpPr/>
                <p:nvPr/>
              </p:nvGrpSpPr>
              <p:grpSpPr>
                <a:xfrm>
                  <a:off x="7231380" y="5526810"/>
                  <a:ext cx="3152140" cy="350520"/>
                  <a:chOff x="5981700" y="5778068"/>
                  <a:chExt cx="3152140" cy="350520"/>
                </a:xfrm>
              </p:grpSpPr>
              <p:sp>
                <p:nvSpPr>
                  <p:cNvPr id="26" name="Oval 25"/>
                  <p:cNvSpPr/>
                  <p:nvPr/>
                </p:nvSpPr>
                <p:spPr>
                  <a:xfrm>
                    <a:off x="5981700" y="5778068"/>
                    <a:ext cx="411480" cy="3505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7" name="Oval 26"/>
                  <p:cNvSpPr/>
                  <p:nvPr/>
                </p:nvSpPr>
                <p:spPr>
                  <a:xfrm>
                    <a:off x="6522720" y="5778068"/>
                    <a:ext cx="411480" cy="3505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Oval 27"/>
                  <p:cNvSpPr/>
                  <p:nvPr/>
                </p:nvSpPr>
                <p:spPr>
                  <a:xfrm>
                    <a:off x="7063740" y="5778068"/>
                    <a:ext cx="411480" cy="3505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Oval 28"/>
                  <p:cNvSpPr/>
                  <p:nvPr/>
                </p:nvSpPr>
                <p:spPr>
                  <a:xfrm>
                    <a:off x="7604760" y="5778068"/>
                    <a:ext cx="411480" cy="3505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Oval 29"/>
                  <p:cNvSpPr/>
                  <p:nvPr/>
                </p:nvSpPr>
                <p:spPr>
                  <a:xfrm>
                    <a:off x="8198485" y="5927293"/>
                    <a:ext cx="61595" cy="5778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Oval 30"/>
                  <p:cNvSpPr/>
                  <p:nvPr/>
                </p:nvSpPr>
                <p:spPr>
                  <a:xfrm>
                    <a:off x="8341360" y="5927293"/>
                    <a:ext cx="61595" cy="5778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 name="Oval 31"/>
                  <p:cNvSpPr/>
                  <p:nvPr/>
                </p:nvSpPr>
                <p:spPr>
                  <a:xfrm>
                    <a:off x="8482012" y="5927293"/>
                    <a:ext cx="61595" cy="5778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Oval 32"/>
                  <p:cNvSpPr/>
                  <p:nvPr/>
                </p:nvSpPr>
                <p:spPr>
                  <a:xfrm>
                    <a:off x="8722360" y="5778068"/>
                    <a:ext cx="411480" cy="3505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34" name="Group 33"/>
                <p:cNvGrpSpPr/>
                <p:nvPr/>
              </p:nvGrpSpPr>
              <p:grpSpPr>
                <a:xfrm>
                  <a:off x="7231380" y="5018682"/>
                  <a:ext cx="3152140" cy="350520"/>
                  <a:chOff x="5981700" y="5778068"/>
                  <a:chExt cx="3152140" cy="350520"/>
                </a:xfrm>
              </p:grpSpPr>
              <p:sp>
                <p:nvSpPr>
                  <p:cNvPr id="35" name="Oval 34"/>
                  <p:cNvSpPr/>
                  <p:nvPr/>
                </p:nvSpPr>
                <p:spPr>
                  <a:xfrm>
                    <a:off x="5981700" y="5778068"/>
                    <a:ext cx="411480" cy="3505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6" name="Oval 35"/>
                  <p:cNvSpPr/>
                  <p:nvPr/>
                </p:nvSpPr>
                <p:spPr>
                  <a:xfrm>
                    <a:off x="6522720" y="5778068"/>
                    <a:ext cx="411480" cy="3505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7" name="Oval 36"/>
                  <p:cNvSpPr/>
                  <p:nvPr/>
                </p:nvSpPr>
                <p:spPr>
                  <a:xfrm>
                    <a:off x="7063740" y="5778068"/>
                    <a:ext cx="411480" cy="3505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8" name="Oval 37"/>
                  <p:cNvSpPr/>
                  <p:nvPr/>
                </p:nvSpPr>
                <p:spPr>
                  <a:xfrm>
                    <a:off x="7604760" y="5778068"/>
                    <a:ext cx="411480" cy="3505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9" name="Oval 38"/>
                  <p:cNvSpPr/>
                  <p:nvPr/>
                </p:nvSpPr>
                <p:spPr>
                  <a:xfrm>
                    <a:off x="8198485" y="5927293"/>
                    <a:ext cx="61595" cy="5778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0" name="Oval 39"/>
                  <p:cNvSpPr/>
                  <p:nvPr/>
                </p:nvSpPr>
                <p:spPr>
                  <a:xfrm>
                    <a:off x="8341360" y="5927293"/>
                    <a:ext cx="61595" cy="5778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Oval 40"/>
                  <p:cNvSpPr/>
                  <p:nvPr/>
                </p:nvSpPr>
                <p:spPr>
                  <a:xfrm>
                    <a:off x="8482012" y="5927293"/>
                    <a:ext cx="61595" cy="5778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 name="Oval 41"/>
                  <p:cNvSpPr/>
                  <p:nvPr/>
                </p:nvSpPr>
                <p:spPr>
                  <a:xfrm>
                    <a:off x="8722360" y="5778068"/>
                    <a:ext cx="411480" cy="3505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cxnSp>
              <p:nvCxnSpPr>
                <p:cNvPr id="44" name="Straight Arrow Connector 43"/>
                <p:cNvCxnSpPr/>
                <p:nvPr/>
              </p:nvCxnSpPr>
              <p:spPr>
                <a:xfrm flipV="1">
                  <a:off x="7438071" y="6310717"/>
                  <a:ext cx="0" cy="22478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p:nvPr/>
              </p:nvCxnSpPr>
              <p:spPr>
                <a:xfrm flipH="1" flipV="1">
                  <a:off x="7438072" y="5205892"/>
                  <a:ext cx="954" cy="28167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p:nvPr/>
              </p:nvCxnSpPr>
              <p:spPr>
                <a:xfrm flipH="1" flipV="1">
                  <a:off x="7978139" y="5205892"/>
                  <a:ext cx="3" cy="28167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p:nvPr/>
              </p:nvCxnSpPr>
              <p:spPr>
                <a:xfrm flipH="1" flipV="1">
                  <a:off x="8514399" y="5197996"/>
                  <a:ext cx="2856" cy="28957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a:xfrm flipH="1" flipV="1">
                  <a:off x="9056365" y="5216147"/>
                  <a:ext cx="3" cy="27142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p:nvPr/>
              </p:nvCxnSpPr>
              <p:spPr>
                <a:xfrm flipH="1" flipV="1">
                  <a:off x="10175551" y="5218503"/>
                  <a:ext cx="3" cy="26906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p:nvPr/>
              </p:nvCxnSpPr>
              <p:spPr>
                <a:xfrm flipV="1">
                  <a:off x="7605551" y="5702071"/>
                  <a:ext cx="343047"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p:nvPr/>
              </p:nvCxnSpPr>
              <p:spPr>
                <a:xfrm flipH="1">
                  <a:off x="7478566" y="6108156"/>
                  <a:ext cx="343047" cy="328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p:nvPr/>
              </p:nvCxnSpPr>
              <p:spPr>
                <a:xfrm flipV="1">
                  <a:off x="8144919" y="5702071"/>
                  <a:ext cx="343047"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p:cNvCxnSpPr/>
                <p:nvPr/>
              </p:nvCxnSpPr>
              <p:spPr>
                <a:xfrm flipH="1">
                  <a:off x="8017935" y="6108156"/>
                  <a:ext cx="343047" cy="328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p:cNvCxnSpPr/>
                <p:nvPr/>
              </p:nvCxnSpPr>
              <p:spPr>
                <a:xfrm flipV="1">
                  <a:off x="8656793" y="5702071"/>
                  <a:ext cx="343047"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p:cNvCxnSpPr/>
                <p:nvPr/>
              </p:nvCxnSpPr>
              <p:spPr>
                <a:xfrm flipH="1">
                  <a:off x="8529809" y="6108156"/>
                  <a:ext cx="343047" cy="328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p:nvPr/>
              </p:nvCxnSpPr>
              <p:spPr>
                <a:xfrm flipV="1">
                  <a:off x="9190983" y="5702071"/>
                  <a:ext cx="343047"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p:cNvCxnSpPr/>
                <p:nvPr/>
              </p:nvCxnSpPr>
              <p:spPr>
                <a:xfrm flipH="1">
                  <a:off x="9063999" y="6108156"/>
                  <a:ext cx="343047" cy="328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p:cNvCxnSpPr/>
                <p:nvPr/>
              </p:nvCxnSpPr>
              <p:spPr>
                <a:xfrm flipV="1">
                  <a:off x="9867263" y="5702071"/>
                  <a:ext cx="343047"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p:cNvCxnSpPr/>
                <p:nvPr/>
              </p:nvCxnSpPr>
              <p:spPr>
                <a:xfrm flipH="1">
                  <a:off x="9740279" y="6108156"/>
                  <a:ext cx="343047" cy="328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5" name="Rectangle 84"/>
                <p:cNvSpPr/>
                <p:nvPr/>
              </p:nvSpPr>
              <p:spPr>
                <a:xfrm>
                  <a:off x="7169783" y="5491973"/>
                  <a:ext cx="3260091" cy="81874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89" name="Straight Arrow Connector 88"/>
                <p:cNvCxnSpPr/>
                <p:nvPr/>
              </p:nvCxnSpPr>
              <p:spPr>
                <a:xfrm flipV="1">
                  <a:off x="7981945" y="6310717"/>
                  <a:ext cx="0" cy="22478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p:cNvCxnSpPr/>
                <p:nvPr/>
              </p:nvCxnSpPr>
              <p:spPr>
                <a:xfrm flipV="1">
                  <a:off x="8530584" y="6310717"/>
                  <a:ext cx="0" cy="22478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p:cNvCxnSpPr/>
                <p:nvPr/>
              </p:nvCxnSpPr>
              <p:spPr>
                <a:xfrm flipV="1">
                  <a:off x="9074458" y="6310717"/>
                  <a:ext cx="0" cy="22478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p:cNvCxnSpPr/>
                <p:nvPr/>
              </p:nvCxnSpPr>
              <p:spPr>
                <a:xfrm flipV="1">
                  <a:off x="10175551" y="6310717"/>
                  <a:ext cx="0" cy="22478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3" name="Rectangle 92"/>
                <p:cNvSpPr/>
                <p:nvPr/>
              </p:nvSpPr>
              <p:spPr>
                <a:xfrm>
                  <a:off x="7045958" y="4949460"/>
                  <a:ext cx="3488692" cy="190853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312" name="Group 311"/>
              <p:cNvGrpSpPr/>
              <p:nvPr/>
            </p:nvGrpSpPr>
            <p:grpSpPr>
              <a:xfrm>
                <a:off x="4775516" y="3534023"/>
                <a:ext cx="2640967" cy="1300162"/>
                <a:chOff x="7045958" y="4949460"/>
                <a:chExt cx="3488692" cy="1908539"/>
              </a:xfrm>
            </p:grpSpPr>
            <p:grpSp>
              <p:nvGrpSpPr>
                <p:cNvPr id="313" name="Group 312"/>
                <p:cNvGrpSpPr/>
                <p:nvPr/>
              </p:nvGrpSpPr>
              <p:grpSpPr>
                <a:xfrm>
                  <a:off x="7231380" y="6463029"/>
                  <a:ext cx="3152140" cy="350520"/>
                  <a:chOff x="5981700" y="6299328"/>
                  <a:chExt cx="3152140" cy="350520"/>
                </a:xfrm>
              </p:grpSpPr>
              <p:sp>
                <p:nvSpPr>
                  <p:cNvPr id="363" name="Oval 362"/>
                  <p:cNvSpPr/>
                  <p:nvPr/>
                </p:nvSpPr>
                <p:spPr>
                  <a:xfrm>
                    <a:off x="5981700" y="6299328"/>
                    <a:ext cx="411480" cy="3505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64" name="Oval 363"/>
                  <p:cNvSpPr/>
                  <p:nvPr/>
                </p:nvSpPr>
                <p:spPr>
                  <a:xfrm>
                    <a:off x="6522719" y="6299328"/>
                    <a:ext cx="411480" cy="3505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65" name="Oval 364"/>
                  <p:cNvSpPr/>
                  <p:nvPr/>
                </p:nvSpPr>
                <p:spPr>
                  <a:xfrm>
                    <a:off x="7063740" y="6299328"/>
                    <a:ext cx="411480" cy="3505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66" name="Oval 365"/>
                  <p:cNvSpPr/>
                  <p:nvPr/>
                </p:nvSpPr>
                <p:spPr>
                  <a:xfrm>
                    <a:off x="7604760" y="6299328"/>
                    <a:ext cx="411480" cy="3505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67" name="Oval 366"/>
                  <p:cNvSpPr/>
                  <p:nvPr/>
                </p:nvSpPr>
                <p:spPr>
                  <a:xfrm>
                    <a:off x="8198485" y="6448553"/>
                    <a:ext cx="61595" cy="5778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68" name="Oval 367"/>
                  <p:cNvSpPr/>
                  <p:nvPr/>
                </p:nvSpPr>
                <p:spPr>
                  <a:xfrm>
                    <a:off x="8341360" y="6448553"/>
                    <a:ext cx="61595" cy="5778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69" name="Oval 368"/>
                  <p:cNvSpPr/>
                  <p:nvPr/>
                </p:nvSpPr>
                <p:spPr>
                  <a:xfrm>
                    <a:off x="8482012" y="6448553"/>
                    <a:ext cx="61595" cy="5778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70" name="Oval 369"/>
                  <p:cNvSpPr/>
                  <p:nvPr/>
                </p:nvSpPr>
                <p:spPr>
                  <a:xfrm>
                    <a:off x="8722360" y="6299328"/>
                    <a:ext cx="411480" cy="3505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314" name="Group 313"/>
                <p:cNvGrpSpPr/>
                <p:nvPr/>
              </p:nvGrpSpPr>
              <p:grpSpPr>
                <a:xfrm>
                  <a:off x="7231380" y="5936182"/>
                  <a:ext cx="3152140" cy="350520"/>
                  <a:chOff x="5981700" y="5778068"/>
                  <a:chExt cx="3152140" cy="350520"/>
                </a:xfrm>
              </p:grpSpPr>
              <p:sp>
                <p:nvSpPr>
                  <p:cNvPr id="355" name="Oval 354"/>
                  <p:cNvSpPr/>
                  <p:nvPr/>
                </p:nvSpPr>
                <p:spPr>
                  <a:xfrm>
                    <a:off x="5981700" y="5778068"/>
                    <a:ext cx="411480" cy="3505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6" name="Oval 355"/>
                  <p:cNvSpPr/>
                  <p:nvPr/>
                </p:nvSpPr>
                <p:spPr>
                  <a:xfrm>
                    <a:off x="6522720" y="5778068"/>
                    <a:ext cx="411480" cy="3505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7" name="Oval 356"/>
                  <p:cNvSpPr/>
                  <p:nvPr/>
                </p:nvSpPr>
                <p:spPr>
                  <a:xfrm>
                    <a:off x="7063740" y="5778068"/>
                    <a:ext cx="411480" cy="3505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8" name="Oval 357"/>
                  <p:cNvSpPr/>
                  <p:nvPr/>
                </p:nvSpPr>
                <p:spPr>
                  <a:xfrm>
                    <a:off x="7604760" y="5778068"/>
                    <a:ext cx="411480" cy="3505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9" name="Oval 358"/>
                  <p:cNvSpPr/>
                  <p:nvPr/>
                </p:nvSpPr>
                <p:spPr>
                  <a:xfrm>
                    <a:off x="8198485" y="5927293"/>
                    <a:ext cx="61595" cy="5778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60" name="Oval 359"/>
                  <p:cNvSpPr/>
                  <p:nvPr/>
                </p:nvSpPr>
                <p:spPr>
                  <a:xfrm>
                    <a:off x="8341360" y="5927293"/>
                    <a:ext cx="61595" cy="5778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61" name="Oval 360"/>
                  <p:cNvSpPr/>
                  <p:nvPr/>
                </p:nvSpPr>
                <p:spPr>
                  <a:xfrm>
                    <a:off x="8482012" y="5927293"/>
                    <a:ext cx="61595" cy="5778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62" name="Oval 361"/>
                  <p:cNvSpPr/>
                  <p:nvPr/>
                </p:nvSpPr>
                <p:spPr>
                  <a:xfrm>
                    <a:off x="8722360" y="5778068"/>
                    <a:ext cx="411480" cy="3505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315" name="Group 314"/>
                <p:cNvGrpSpPr/>
                <p:nvPr/>
              </p:nvGrpSpPr>
              <p:grpSpPr>
                <a:xfrm>
                  <a:off x="7231380" y="5526810"/>
                  <a:ext cx="3152140" cy="350520"/>
                  <a:chOff x="5981700" y="5778068"/>
                  <a:chExt cx="3152140" cy="350520"/>
                </a:xfrm>
              </p:grpSpPr>
              <p:sp>
                <p:nvSpPr>
                  <p:cNvPr id="347" name="Oval 346"/>
                  <p:cNvSpPr/>
                  <p:nvPr/>
                </p:nvSpPr>
                <p:spPr>
                  <a:xfrm>
                    <a:off x="5981700" y="5778068"/>
                    <a:ext cx="411480" cy="3505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48" name="Oval 347"/>
                  <p:cNvSpPr/>
                  <p:nvPr/>
                </p:nvSpPr>
                <p:spPr>
                  <a:xfrm>
                    <a:off x="6522720" y="5778068"/>
                    <a:ext cx="411480" cy="3505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49" name="Oval 348"/>
                  <p:cNvSpPr/>
                  <p:nvPr/>
                </p:nvSpPr>
                <p:spPr>
                  <a:xfrm>
                    <a:off x="7063740" y="5778068"/>
                    <a:ext cx="411480" cy="3505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0" name="Oval 349"/>
                  <p:cNvSpPr/>
                  <p:nvPr/>
                </p:nvSpPr>
                <p:spPr>
                  <a:xfrm>
                    <a:off x="7604760" y="5778068"/>
                    <a:ext cx="411480" cy="3505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1" name="Oval 350"/>
                  <p:cNvSpPr/>
                  <p:nvPr/>
                </p:nvSpPr>
                <p:spPr>
                  <a:xfrm>
                    <a:off x="8198485" y="5927293"/>
                    <a:ext cx="61595" cy="5778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2" name="Oval 351"/>
                  <p:cNvSpPr/>
                  <p:nvPr/>
                </p:nvSpPr>
                <p:spPr>
                  <a:xfrm>
                    <a:off x="8341360" y="5927293"/>
                    <a:ext cx="61595" cy="5778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3" name="Oval 352"/>
                  <p:cNvSpPr/>
                  <p:nvPr/>
                </p:nvSpPr>
                <p:spPr>
                  <a:xfrm>
                    <a:off x="8482012" y="5927293"/>
                    <a:ext cx="61595" cy="5778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4" name="Oval 353"/>
                  <p:cNvSpPr/>
                  <p:nvPr/>
                </p:nvSpPr>
                <p:spPr>
                  <a:xfrm>
                    <a:off x="8722360" y="5778068"/>
                    <a:ext cx="411480" cy="3505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316" name="Group 315"/>
                <p:cNvGrpSpPr/>
                <p:nvPr/>
              </p:nvGrpSpPr>
              <p:grpSpPr>
                <a:xfrm>
                  <a:off x="7231380" y="5018682"/>
                  <a:ext cx="3152140" cy="350520"/>
                  <a:chOff x="5981700" y="5778068"/>
                  <a:chExt cx="3152140" cy="350520"/>
                </a:xfrm>
              </p:grpSpPr>
              <p:sp>
                <p:nvSpPr>
                  <p:cNvPr id="339" name="Oval 338"/>
                  <p:cNvSpPr/>
                  <p:nvPr/>
                </p:nvSpPr>
                <p:spPr>
                  <a:xfrm>
                    <a:off x="5981700" y="5778068"/>
                    <a:ext cx="411480" cy="3505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40" name="Oval 339"/>
                  <p:cNvSpPr/>
                  <p:nvPr/>
                </p:nvSpPr>
                <p:spPr>
                  <a:xfrm>
                    <a:off x="6522720" y="5778068"/>
                    <a:ext cx="411480" cy="3505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41" name="Oval 340"/>
                  <p:cNvSpPr/>
                  <p:nvPr/>
                </p:nvSpPr>
                <p:spPr>
                  <a:xfrm>
                    <a:off x="7063740" y="5778068"/>
                    <a:ext cx="411480" cy="3505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42" name="Oval 341"/>
                  <p:cNvSpPr/>
                  <p:nvPr/>
                </p:nvSpPr>
                <p:spPr>
                  <a:xfrm>
                    <a:off x="7604760" y="5778068"/>
                    <a:ext cx="411480" cy="3505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43" name="Oval 342"/>
                  <p:cNvSpPr/>
                  <p:nvPr/>
                </p:nvSpPr>
                <p:spPr>
                  <a:xfrm>
                    <a:off x="8198485" y="5927293"/>
                    <a:ext cx="61595" cy="5778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44" name="Oval 343"/>
                  <p:cNvSpPr/>
                  <p:nvPr/>
                </p:nvSpPr>
                <p:spPr>
                  <a:xfrm>
                    <a:off x="8341360" y="5927293"/>
                    <a:ext cx="61595" cy="5778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45" name="Oval 344"/>
                  <p:cNvSpPr/>
                  <p:nvPr/>
                </p:nvSpPr>
                <p:spPr>
                  <a:xfrm>
                    <a:off x="8482012" y="5927293"/>
                    <a:ext cx="61595" cy="5778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46" name="Oval 345"/>
                  <p:cNvSpPr/>
                  <p:nvPr/>
                </p:nvSpPr>
                <p:spPr>
                  <a:xfrm>
                    <a:off x="8722360" y="5778068"/>
                    <a:ext cx="411480" cy="3505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cxnSp>
              <p:nvCxnSpPr>
                <p:cNvPr id="317" name="Straight Arrow Connector 316"/>
                <p:cNvCxnSpPr/>
                <p:nvPr/>
              </p:nvCxnSpPr>
              <p:spPr>
                <a:xfrm flipV="1">
                  <a:off x="7438071" y="6310717"/>
                  <a:ext cx="0" cy="22478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8" name="Straight Arrow Connector 317"/>
                <p:cNvCxnSpPr/>
                <p:nvPr/>
              </p:nvCxnSpPr>
              <p:spPr>
                <a:xfrm flipH="1" flipV="1">
                  <a:off x="7438072" y="5205892"/>
                  <a:ext cx="954" cy="28167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9" name="Straight Arrow Connector 318"/>
                <p:cNvCxnSpPr/>
                <p:nvPr/>
              </p:nvCxnSpPr>
              <p:spPr>
                <a:xfrm flipH="1" flipV="1">
                  <a:off x="7978139" y="5205892"/>
                  <a:ext cx="3" cy="28167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0" name="Straight Arrow Connector 319"/>
                <p:cNvCxnSpPr/>
                <p:nvPr/>
              </p:nvCxnSpPr>
              <p:spPr>
                <a:xfrm flipH="1" flipV="1">
                  <a:off x="8514399" y="5197996"/>
                  <a:ext cx="2856" cy="28957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1" name="Straight Arrow Connector 320"/>
                <p:cNvCxnSpPr/>
                <p:nvPr/>
              </p:nvCxnSpPr>
              <p:spPr>
                <a:xfrm flipH="1" flipV="1">
                  <a:off x="9056365" y="5216147"/>
                  <a:ext cx="3" cy="27142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2" name="Straight Arrow Connector 321"/>
                <p:cNvCxnSpPr/>
                <p:nvPr/>
              </p:nvCxnSpPr>
              <p:spPr>
                <a:xfrm flipH="1" flipV="1">
                  <a:off x="10175551" y="5218503"/>
                  <a:ext cx="3" cy="26906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3" name="Straight Arrow Connector 322"/>
                <p:cNvCxnSpPr/>
                <p:nvPr/>
              </p:nvCxnSpPr>
              <p:spPr>
                <a:xfrm flipV="1">
                  <a:off x="7605551" y="5702071"/>
                  <a:ext cx="343047"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4" name="Straight Arrow Connector 323"/>
                <p:cNvCxnSpPr/>
                <p:nvPr/>
              </p:nvCxnSpPr>
              <p:spPr>
                <a:xfrm flipH="1">
                  <a:off x="7478566" y="6108156"/>
                  <a:ext cx="343047" cy="328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5" name="Straight Arrow Connector 324"/>
                <p:cNvCxnSpPr/>
                <p:nvPr/>
              </p:nvCxnSpPr>
              <p:spPr>
                <a:xfrm flipV="1">
                  <a:off x="8144919" y="5702071"/>
                  <a:ext cx="343047"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6" name="Straight Arrow Connector 325"/>
                <p:cNvCxnSpPr/>
                <p:nvPr/>
              </p:nvCxnSpPr>
              <p:spPr>
                <a:xfrm flipH="1">
                  <a:off x="8017935" y="6108156"/>
                  <a:ext cx="343047" cy="328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7" name="Straight Arrow Connector 326"/>
                <p:cNvCxnSpPr/>
                <p:nvPr/>
              </p:nvCxnSpPr>
              <p:spPr>
                <a:xfrm flipV="1">
                  <a:off x="8656793" y="5702071"/>
                  <a:ext cx="343047"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8" name="Straight Arrow Connector 327"/>
                <p:cNvCxnSpPr/>
                <p:nvPr/>
              </p:nvCxnSpPr>
              <p:spPr>
                <a:xfrm flipH="1">
                  <a:off x="8529809" y="6108156"/>
                  <a:ext cx="343047" cy="328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9" name="Straight Arrow Connector 328"/>
                <p:cNvCxnSpPr/>
                <p:nvPr/>
              </p:nvCxnSpPr>
              <p:spPr>
                <a:xfrm flipV="1">
                  <a:off x="9190983" y="5702071"/>
                  <a:ext cx="343047"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0" name="Straight Arrow Connector 329"/>
                <p:cNvCxnSpPr/>
                <p:nvPr/>
              </p:nvCxnSpPr>
              <p:spPr>
                <a:xfrm flipH="1">
                  <a:off x="9063999" y="6108156"/>
                  <a:ext cx="343047" cy="328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1" name="Straight Arrow Connector 330"/>
                <p:cNvCxnSpPr/>
                <p:nvPr/>
              </p:nvCxnSpPr>
              <p:spPr>
                <a:xfrm flipV="1">
                  <a:off x="9867263" y="5702071"/>
                  <a:ext cx="343047"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2" name="Straight Arrow Connector 331"/>
                <p:cNvCxnSpPr/>
                <p:nvPr/>
              </p:nvCxnSpPr>
              <p:spPr>
                <a:xfrm flipH="1">
                  <a:off x="9740279" y="6108156"/>
                  <a:ext cx="343047" cy="328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3" name="Rectangle 332"/>
                <p:cNvSpPr/>
                <p:nvPr/>
              </p:nvSpPr>
              <p:spPr>
                <a:xfrm>
                  <a:off x="7169783" y="5491973"/>
                  <a:ext cx="3260091" cy="81874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334" name="Straight Arrow Connector 333"/>
                <p:cNvCxnSpPr/>
                <p:nvPr/>
              </p:nvCxnSpPr>
              <p:spPr>
                <a:xfrm flipV="1">
                  <a:off x="7981945" y="6310717"/>
                  <a:ext cx="0" cy="22478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5" name="Straight Arrow Connector 334"/>
                <p:cNvCxnSpPr/>
                <p:nvPr/>
              </p:nvCxnSpPr>
              <p:spPr>
                <a:xfrm flipV="1">
                  <a:off x="8530584" y="6310717"/>
                  <a:ext cx="0" cy="22478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6" name="Straight Arrow Connector 335"/>
                <p:cNvCxnSpPr/>
                <p:nvPr/>
              </p:nvCxnSpPr>
              <p:spPr>
                <a:xfrm flipV="1">
                  <a:off x="9074458" y="6310717"/>
                  <a:ext cx="0" cy="22478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7" name="Straight Arrow Connector 336"/>
                <p:cNvCxnSpPr/>
                <p:nvPr/>
              </p:nvCxnSpPr>
              <p:spPr>
                <a:xfrm flipV="1">
                  <a:off x="10175551" y="6310717"/>
                  <a:ext cx="0" cy="22478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8" name="Rectangle 337"/>
                <p:cNvSpPr/>
                <p:nvPr/>
              </p:nvSpPr>
              <p:spPr>
                <a:xfrm>
                  <a:off x="7045958" y="4949460"/>
                  <a:ext cx="3488692" cy="190853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371" name="Group 370"/>
              <p:cNvGrpSpPr/>
              <p:nvPr/>
            </p:nvGrpSpPr>
            <p:grpSpPr>
              <a:xfrm>
                <a:off x="4775516" y="1609247"/>
                <a:ext cx="2640967" cy="3482087"/>
                <a:chOff x="7045958" y="4394208"/>
                <a:chExt cx="3488692" cy="5111439"/>
              </a:xfrm>
            </p:grpSpPr>
            <p:grpSp>
              <p:nvGrpSpPr>
                <p:cNvPr id="372" name="Group 371"/>
                <p:cNvGrpSpPr/>
                <p:nvPr/>
              </p:nvGrpSpPr>
              <p:grpSpPr>
                <a:xfrm>
                  <a:off x="7231380" y="6463029"/>
                  <a:ext cx="3152140" cy="350520"/>
                  <a:chOff x="5981700" y="6299328"/>
                  <a:chExt cx="3152140" cy="350520"/>
                </a:xfrm>
              </p:grpSpPr>
              <p:sp>
                <p:nvSpPr>
                  <p:cNvPr id="422" name="Oval 421"/>
                  <p:cNvSpPr/>
                  <p:nvPr/>
                </p:nvSpPr>
                <p:spPr>
                  <a:xfrm>
                    <a:off x="5981700" y="6299328"/>
                    <a:ext cx="411480" cy="3505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3" name="Oval 422"/>
                  <p:cNvSpPr/>
                  <p:nvPr/>
                </p:nvSpPr>
                <p:spPr>
                  <a:xfrm>
                    <a:off x="6522719" y="6299328"/>
                    <a:ext cx="411480" cy="3505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4" name="Oval 423"/>
                  <p:cNvSpPr/>
                  <p:nvPr/>
                </p:nvSpPr>
                <p:spPr>
                  <a:xfrm>
                    <a:off x="7063740" y="6299328"/>
                    <a:ext cx="411480" cy="3505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5" name="Oval 424"/>
                  <p:cNvSpPr/>
                  <p:nvPr/>
                </p:nvSpPr>
                <p:spPr>
                  <a:xfrm>
                    <a:off x="7604760" y="6299328"/>
                    <a:ext cx="411480" cy="3505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6" name="Oval 425"/>
                  <p:cNvSpPr/>
                  <p:nvPr/>
                </p:nvSpPr>
                <p:spPr>
                  <a:xfrm>
                    <a:off x="8198485" y="6448553"/>
                    <a:ext cx="61595" cy="5778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7" name="Oval 426"/>
                  <p:cNvSpPr/>
                  <p:nvPr/>
                </p:nvSpPr>
                <p:spPr>
                  <a:xfrm>
                    <a:off x="8341360" y="6448553"/>
                    <a:ext cx="61595" cy="5778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8" name="Oval 427"/>
                  <p:cNvSpPr/>
                  <p:nvPr/>
                </p:nvSpPr>
                <p:spPr>
                  <a:xfrm>
                    <a:off x="8482012" y="6448553"/>
                    <a:ext cx="61595" cy="5778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9" name="Oval 428"/>
                  <p:cNvSpPr/>
                  <p:nvPr/>
                </p:nvSpPr>
                <p:spPr>
                  <a:xfrm>
                    <a:off x="8722360" y="6299328"/>
                    <a:ext cx="411480" cy="3505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373" name="Group 372"/>
                <p:cNvGrpSpPr/>
                <p:nvPr/>
              </p:nvGrpSpPr>
              <p:grpSpPr>
                <a:xfrm>
                  <a:off x="7231380" y="5936182"/>
                  <a:ext cx="3152140" cy="350520"/>
                  <a:chOff x="5981700" y="5778068"/>
                  <a:chExt cx="3152140" cy="350520"/>
                </a:xfrm>
              </p:grpSpPr>
              <p:sp>
                <p:nvSpPr>
                  <p:cNvPr id="414" name="Oval 413"/>
                  <p:cNvSpPr/>
                  <p:nvPr/>
                </p:nvSpPr>
                <p:spPr>
                  <a:xfrm>
                    <a:off x="5981700" y="5778068"/>
                    <a:ext cx="411480" cy="3505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5" name="Oval 414"/>
                  <p:cNvSpPr/>
                  <p:nvPr/>
                </p:nvSpPr>
                <p:spPr>
                  <a:xfrm>
                    <a:off x="6522720" y="5778068"/>
                    <a:ext cx="411480" cy="3505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6" name="Oval 415"/>
                  <p:cNvSpPr/>
                  <p:nvPr/>
                </p:nvSpPr>
                <p:spPr>
                  <a:xfrm>
                    <a:off x="7063740" y="5778068"/>
                    <a:ext cx="411480" cy="3505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7" name="Oval 416"/>
                  <p:cNvSpPr/>
                  <p:nvPr/>
                </p:nvSpPr>
                <p:spPr>
                  <a:xfrm>
                    <a:off x="7604760" y="5778068"/>
                    <a:ext cx="411480" cy="3505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8" name="Oval 417"/>
                  <p:cNvSpPr/>
                  <p:nvPr/>
                </p:nvSpPr>
                <p:spPr>
                  <a:xfrm>
                    <a:off x="8198485" y="5927293"/>
                    <a:ext cx="61595" cy="5778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9" name="Oval 418"/>
                  <p:cNvSpPr/>
                  <p:nvPr/>
                </p:nvSpPr>
                <p:spPr>
                  <a:xfrm>
                    <a:off x="8341360" y="5927293"/>
                    <a:ext cx="61595" cy="5778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0" name="Oval 419"/>
                  <p:cNvSpPr/>
                  <p:nvPr/>
                </p:nvSpPr>
                <p:spPr>
                  <a:xfrm>
                    <a:off x="8482012" y="5927293"/>
                    <a:ext cx="61595" cy="5778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1" name="Oval 420"/>
                  <p:cNvSpPr/>
                  <p:nvPr/>
                </p:nvSpPr>
                <p:spPr>
                  <a:xfrm>
                    <a:off x="8722360" y="5778068"/>
                    <a:ext cx="411480" cy="3505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374" name="Group 373"/>
                <p:cNvGrpSpPr/>
                <p:nvPr/>
              </p:nvGrpSpPr>
              <p:grpSpPr>
                <a:xfrm>
                  <a:off x="7231380" y="5526810"/>
                  <a:ext cx="3152140" cy="350520"/>
                  <a:chOff x="5981700" y="5778068"/>
                  <a:chExt cx="3152140" cy="350520"/>
                </a:xfrm>
              </p:grpSpPr>
              <p:sp>
                <p:nvSpPr>
                  <p:cNvPr id="406" name="Oval 405"/>
                  <p:cNvSpPr/>
                  <p:nvPr/>
                </p:nvSpPr>
                <p:spPr>
                  <a:xfrm>
                    <a:off x="5981700" y="5778068"/>
                    <a:ext cx="411480" cy="3505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07" name="Oval 406"/>
                  <p:cNvSpPr/>
                  <p:nvPr/>
                </p:nvSpPr>
                <p:spPr>
                  <a:xfrm>
                    <a:off x="6522720" y="5778068"/>
                    <a:ext cx="411480" cy="3505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08" name="Oval 407"/>
                  <p:cNvSpPr/>
                  <p:nvPr/>
                </p:nvSpPr>
                <p:spPr>
                  <a:xfrm>
                    <a:off x="7063740" y="5778068"/>
                    <a:ext cx="411480" cy="3505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09" name="Oval 408"/>
                  <p:cNvSpPr/>
                  <p:nvPr/>
                </p:nvSpPr>
                <p:spPr>
                  <a:xfrm>
                    <a:off x="7604760" y="5778068"/>
                    <a:ext cx="411480" cy="3505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0" name="Oval 409"/>
                  <p:cNvSpPr/>
                  <p:nvPr/>
                </p:nvSpPr>
                <p:spPr>
                  <a:xfrm>
                    <a:off x="8198485" y="5927293"/>
                    <a:ext cx="61595" cy="5778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1" name="Oval 410"/>
                  <p:cNvSpPr/>
                  <p:nvPr/>
                </p:nvSpPr>
                <p:spPr>
                  <a:xfrm>
                    <a:off x="8341360" y="5927293"/>
                    <a:ext cx="61595" cy="5778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2" name="Oval 411"/>
                  <p:cNvSpPr/>
                  <p:nvPr/>
                </p:nvSpPr>
                <p:spPr>
                  <a:xfrm>
                    <a:off x="8482012" y="5927293"/>
                    <a:ext cx="61595" cy="5778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3" name="Oval 412"/>
                  <p:cNvSpPr/>
                  <p:nvPr/>
                </p:nvSpPr>
                <p:spPr>
                  <a:xfrm>
                    <a:off x="8722360" y="5778068"/>
                    <a:ext cx="411480" cy="3505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375" name="Group 374"/>
                <p:cNvGrpSpPr/>
                <p:nvPr/>
              </p:nvGrpSpPr>
              <p:grpSpPr>
                <a:xfrm>
                  <a:off x="7231380" y="4394208"/>
                  <a:ext cx="3152140" cy="974994"/>
                  <a:chOff x="5981700" y="5153594"/>
                  <a:chExt cx="3152140" cy="974994"/>
                </a:xfrm>
              </p:grpSpPr>
              <p:sp>
                <p:nvSpPr>
                  <p:cNvPr id="398" name="Oval 397"/>
                  <p:cNvSpPr/>
                  <p:nvPr/>
                </p:nvSpPr>
                <p:spPr>
                  <a:xfrm>
                    <a:off x="5981700" y="5778068"/>
                    <a:ext cx="411480" cy="3505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99" name="Oval 398"/>
                  <p:cNvSpPr/>
                  <p:nvPr/>
                </p:nvSpPr>
                <p:spPr>
                  <a:xfrm>
                    <a:off x="6522720" y="5778068"/>
                    <a:ext cx="411480" cy="3505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00" name="Oval 399"/>
                  <p:cNvSpPr/>
                  <p:nvPr/>
                </p:nvSpPr>
                <p:spPr>
                  <a:xfrm>
                    <a:off x="7063740" y="5778068"/>
                    <a:ext cx="411480" cy="3505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01" name="Oval 400"/>
                  <p:cNvSpPr/>
                  <p:nvPr/>
                </p:nvSpPr>
                <p:spPr>
                  <a:xfrm>
                    <a:off x="7604760" y="5778068"/>
                    <a:ext cx="411480" cy="3505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02" name="Oval 401"/>
                  <p:cNvSpPr/>
                  <p:nvPr/>
                </p:nvSpPr>
                <p:spPr>
                  <a:xfrm>
                    <a:off x="8198485" y="5927293"/>
                    <a:ext cx="61595" cy="5778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03" name="Oval 402"/>
                  <p:cNvSpPr/>
                  <p:nvPr/>
                </p:nvSpPr>
                <p:spPr>
                  <a:xfrm>
                    <a:off x="8341360" y="5927293"/>
                    <a:ext cx="61595" cy="5778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04" name="Oval 403"/>
                  <p:cNvSpPr/>
                  <p:nvPr/>
                </p:nvSpPr>
                <p:spPr>
                  <a:xfrm>
                    <a:off x="8482012" y="5927293"/>
                    <a:ext cx="61595" cy="5778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05" name="Oval 404"/>
                  <p:cNvSpPr/>
                  <p:nvPr/>
                </p:nvSpPr>
                <p:spPr>
                  <a:xfrm>
                    <a:off x="8722360" y="5778068"/>
                    <a:ext cx="411480" cy="3505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30" name="Oval 429"/>
                  <p:cNvSpPr/>
                  <p:nvPr/>
                </p:nvSpPr>
                <p:spPr>
                  <a:xfrm>
                    <a:off x="5981700" y="5153594"/>
                    <a:ext cx="411480" cy="3505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31" name="Oval 430"/>
                  <p:cNvSpPr/>
                  <p:nvPr/>
                </p:nvSpPr>
                <p:spPr>
                  <a:xfrm>
                    <a:off x="6522719" y="5153594"/>
                    <a:ext cx="411480" cy="3505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32" name="Oval 431"/>
                  <p:cNvSpPr/>
                  <p:nvPr/>
                </p:nvSpPr>
                <p:spPr>
                  <a:xfrm>
                    <a:off x="7063740" y="5153594"/>
                    <a:ext cx="411480" cy="3505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33" name="Oval 432"/>
                  <p:cNvSpPr/>
                  <p:nvPr/>
                </p:nvSpPr>
                <p:spPr>
                  <a:xfrm>
                    <a:off x="7604760" y="5153594"/>
                    <a:ext cx="411480" cy="3505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34" name="Oval 433"/>
                  <p:cNvSpPr/>
                  <p:nvPr/>
                </p:nvSpPr>
                <p:spPr>
                  <a:xfrm>
                    <a:off x="8722360" y="5153594"/>
                    <a:ext cx="411480" cy="3505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35" name="Oval 434"/>
                  <p:cNvSpPr/>
                  <p:nvPr/>
                </p:nvSpPr>
                <p:spPr>
                  <a:xfrm>
                    <a:off x="8198485" y="5296103"/>
                    <a:ext cx="61595" cy="5778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36" name="Oval 435"/>
                  <p:cNvSpPr/>
                  <p:nvPr/>
                </p:nvSpPr>
                <p:spPr>
                  <a:xfrm>
                    <a:off x="8341360" y="5296103"/>
                    <a:ext cx="61595" cy="5778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37" name="Oval 436"/>
                  <p:cNvSpPr/>
                  <p:nvPr/>
                </p:nvSpPr>
                <p:spPr>
                  <a:xfrm>
                    <a:off x="8482012" y="5296103"/>
                    <a:ext cx="61595" cy="5778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cxnSp>
              <p:nvCxnSpPr>
                <p:cNvPr id="376" name="Straight Arrow Connector 375"/>
                <p:cNvCxnSpPr/>
                <p:nvPr/>
              </p:nvCxnSpPr>
              <p:spPr>
                <a:xfrm flipV="1">
                  <a:off x="7438071" y="6310717"/>
                  <a:ext cx="0" cy="22478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7" name="Straight Arrow Connector 376"/>
                <p:cNvCxnSpPr/>
                <p:nvPr/>
              </p:nvCxnSpPr>
              <p:spPr>
                <a:xfrm flipH="1" flipV="1">
                  <a:off x="7438072" y="5205892"/>
                  <a:ext cx="954" cy="28167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8" name="Straight Arrow Connector 377"/>
                <p:cNvCxnSpPr/>
                <p:nvPr/>
              </p:nvCxnSpPr>
              <p:spPr>
                <a:xfrm flipH="1" flipV="1">
                  <a:off x="7978139" y="5205892"/>
                  <a:ext cx="3" cy="28167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9" name="Straight Arrow Connector 378"/>
                <p:cNvCxnSpPr/>
                <p:nvPr/>
              </p:nvCxnSpPr>
              <p:spPr>
                <a:xfrm flipH="1" flipV="1">
                  <a:off x="8514399" y="5197996"/>
                  <a:ext cx="2856" cy="28957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0" name="Straight Arrow Connector 379"/>
                <p:cNvCxnSpPr/>
                <p:nvPr/>
              </p:nvCxnSpPr>
              <p:spPr>
                <a:xfrm flipH="1" flipV="1">
                  <a:off x="9056365" y="5216147"/>
                  <a:ext cx="3" cy="27142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1" name="Straight Arrow Connector 380"/>
                <p:cNvCxnSpPr/>
                <p:nvPr/>
              </p:nvCxnSpPr>
              <p:spPr>
                <a:xfrm flipH="1" flipV="1">
                  <a:off x="10175551" y="5218503"/>
                  <a:ext cx="3" cy="26906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2" name="Straight Arrow Connector 381"/>
                <p:cNvCxnSpPr/>
                <p:nvPr/>
              </p:nvCxnSpPr>
              <p:spPr>
                <a:xfrm flipV="1">
                  <a:off x="7605551" y="5702071"/>
                  <a:ext cx="343047"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3" name="Straight Arrow Connector 382"/>
                <p:cNvCxnSpPr/>
                <p:nvPr/>
              </p:nvCxnSpPr>
              <p:spPr>
                <a:xfrm flipH="1">
                  <a:off x="7478566" y="6108156"/>
                  <a:ext cx="343047" cy="328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4" name="Straight Arrow Connector 383"/>
                <p:cNvCxnSpPr/>
                <p:nvPr/>
              </p:nvCxnSpPr>
              <p:spPr>
                <a:xfrm flipV="1">
                  <a:off x="8144919" y="5702071"/>
                  <a:ext cx="343047"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5" name="Straight Arrow Connector 384"/>
                <p:cNvCxnSpPr/>
                <p:nvPr/>
              </p:nvCxnSpPr>
              <p:spPr>
                <a:xfrm flipH="1">
                  <a:off x="8017935" y="6108156"/>
                  <a:ext cx="343047" cy="328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6" name="Straight Arrow Connector 385"/>
                <p:cNvCxnSpPr/>
                <p:nvPr/>
              </p:nvCxnSpPr>
              <p:spPr>
                <a:xfrm flipV="1">
                  <a:off x="8656793" y="5702071"/>
                  <a:ext cx="343047"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7" name="Straight Arrow Connector 386"/>
                <p:cNvCxnSpPr/>
                <p:nvPr/>
              </p:nvCxnSpPr>
              <p:spPr>
                <a:xfrm flipH="1">
                  <a:off x="8529809" y="6108156"/>
                  <a:ext cx="343047" cy="328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8" name="Straight Arrow Connector 387"/>
                <p:cNvCxnSpPr/>
                <p:nvPr/>
              </p:nvCxnSpPr>
              <p:spPr>
                <a:xfrm flipV="1">
                  <a:off x="9190983" y="5702071"/>
                  <a:ext cx="343047"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9" name="Straight Arrow Connector 388"/>
                <p:cNvCxnSpPr/>
                <p:nvPr/>
              </p:nvCxnSpPr>
              <p:spPr>
                <a:xfrm flipH="1">
                  <a:off x="9063999" y="6108156"/>
                  <a:ext cx="343047" cy="328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0" name="Straight Arrow Connector 389"/>
                <p:cNvCxnSpPr/>
                <p:nvPr/>
              </p:nvCxnSpPr>
              <p:spPr>
                <a:xfrm flipV="1">
                  <a:off x="9867263" y="5702071"/>
                  <a:ext cx="343047"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1" name="Straight Arrow Connector 390"/>
                <p:cNvCxnSpPr/>
                <p:nvPr/>
              </p:nvCxnSpPr>
              <p:spPr>
                <a:xfrm flipH="1">
                  <a:off x="9740279" y="6108156"/>
                  <a:ext cx="343047" cy="328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2" name="Rectangle 391"/>
                <p:cNvSpPr/>
                <p:nvPr/>
              </p:nvSpPr>
              <p:spPr>
                <a:xfrm>
                  <a:off x="7169783" y="5491973"/>
                  <a:ext cx="3260091" cy="81874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393" name="Straight Arrow Connector 392"/>
                <p:cNvCxnSpPr/>
                <p:nvPr/>
              </p:nvCxnSpPr>
              <p:spPr>
                <a:xfrm flipV="1">
                  <a:off x="7981945" y="6310717"/>
                  <a:ext cx="0" cy="22478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4" name="Straight Arrow Connector 393"/>
                <p:cNvCxnSpPr/>
                <p:nvPr/>
              </p:nvCxnSpPr>
              <p:spPr>
                <a:xfrm flipV="1">
                  <a:off x="8530584" y="6310717"/>
                  <a:ext cx="0" cy="22478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5" name="Straight Arrow Connector 394"/>
                <p:cNvCxnSpPr/>
                <p:nvPr/>
              </p:nvCxnSpPr>
              <p:spPr>
                <a:xfrm flipV="1">
                  <a:off x="9074458" y="6310717"/>
                  <a:ext cx="0" cy="22478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6" name="Straight Arrow Connector 395"/>
                <p:cNvCxnSpPr/>
                <p:nvPr/>
              </p:nvCxnSpPr>
              <p:spPr>
                <a:xfrm flipV="1">
                  <a:off x="10175551" y="6310717"/>
                  <a:ext cx="0" cy="22478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7" name="Rectangle 396"/>
                <p:cNvSpPr/>
                <p:nvPr/>
              </p:nvSpPr>
              <p:spPr>
                <a:xfrm>
                  <a:off x="7045958" y="4949460"/>
                  <a:ext cx="3488692" cy="190853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438" name="Straight Arrow Connector 437"/>
                <p:cNvCxnSpPr/>
                <p:nvPr/>
              </p:nvCxnSpPr>
              <p:spPr>
                <a:xfrm flipV="1">
                  <a:off x="7438072" y="4554278"/>
                  <a:ext cx="0" cy="40555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9" name="Straight Arrow Connector 438"/>
                <p:cNvCxnSpPr/>
                <p:nvPr/>
              </p:nvCxnSpPr>
              <p:spPr>
                <a:xfrm flipV="1">
                  <a:off x="7978139" y="4554276"/>
                  <a:ext cx="0" cy="38619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0" name="Straight Arrow Connector 439"/>
                <p:cNvCxnSpPr/>
                <p:nvPr/>
              </p:nvCxnSpPr>
              <p:spPr>
                <a:xfrm flipV="1">
                  <a:off x="8514399" y="4546380"/>
                  <a:ext cx="0" cy="38146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1" name="Straight Arrow Connector 440"/>
                <p:cNvCxnSpPr/>
                <p:nvPr/>
              </p:nvCxnSpPr>
              <p:spPr>
                <a:xfrm flipV="1">
                  <a:off x="9056365" y="4564533"/>
                  <a:ext cx="0" cy="37326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2" name="Straight Arrow Connector 441"/>
                <p:cNvCxnSpPr/>
                <p:nvPr/>
              </p:nvCxnSpPr>
              <p:spPr>
                <a:xfrm flipV="1">
                  <a:off x="10175551" y="4566889"/>
                  <a:ext cx="0" cy="37709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8" name="Straight Arrow Connector 467"/>
                <p:cNvCxnSpPr/>
                <p:nvPr/>
              </p:nvCxnSpPr>
              <p:spPr>
                <a:xfrm flipV="1">
                  <a:off x="7438072" y="6845388"/>
                  <a:ext cx="0" cy="40555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9" name="Straight Arrow Connector 468"/>
                <p:cNvCxnSpPr/>
                <p:nvPr/>
              </p:nvCxnSpPr>
              <p:spPr>
                <a:xfrm flipV="1">
                  <a:off x="7978139" y="6845387"/>
                  <a:ext cx="0" cy="38619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0" name="Straight Arrow Connector 469"/>
                <p:cNvCxnSpPr/>
                <p:nvPr/>
              </p:nvCxnSpPr>
              <p:spPr>
                <a:xfrm flipV="1">
                  <a:off x="8514399" y="6837491"/>
                  <a:ext cx="0" cy="38146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1" name="Straight Arrow Connector 470"/>
                <p:cNvCxnSpPr/>
                <p:nvPr/>
              </p:nvCxnSpPr>
              <p:spPr>
                <a:xfrm flipV="1">
                  <a:off x="9056365" y="6855643"/>
                  <a:ext cx="0" cy="37326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2" name="Straight Arrow Connector 471"/>
                <p:cNvCxnSpPr/>
                <p:nvPr/>
              </p:nvCxnSpPr>
              <p:spPr>
                <a:xfrm flipV="1">
                  <a:off x="10175551" y="6857999"/>
                  <a:ext cx="0" cy="37709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3" name="Straight Arrow Connector 472"/>
                <p:cNvCxnSpPr/>
                <p:nvPr/>
              </p:nvCxnSpPr>
              <p:spPr>
                <a:xfrm flipV="1">
                  <a:off x="7438072" y="9100096"/>
                  <a:ext cx="0" cy="40555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4" name="Straight Arrow Connector 473"/>
                <p:cNvCxnSpPr/>
                <p:nvPr/>
              </p:nvCxnSpPr>
              <p:spPr>
                <a:xfrm flipV="1">
                  <a:off x="7978139" y="9100095"/>
                  <a:ext cx="0" cy="38619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5" name="Straight Arrow Connector 474"/>
                <p:cNvCxnSpPr/>
                <p:nvPr/>
              </p:nvCxnSpPr>
              <p:spPr>
                <a:xfrm flipV="1">
                  <a:off x="8514399" y="9092199"/>
                  <a:ext cx="0" cy="38146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6" name="Straight Arrow Connector 475"/>
                <p:cNvCxnSpPr/>
                <p:nvPr/>
              </p:nvCxnSpPr>
              <p:spPr>
                <a:xfrm flipV="1">
                  <a:off x="9056365" y="9110351"/>
                  <a:ext cx="0" cy="37326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7" name="Straight Arrow Connector 476"/>
                <p:cNvCxnSpPr/>
                <p:nvPr/>
              </p:nvCxnSpPr>
              <p:spPr>
                <a:xfrm flipV="1">
                  <a:off x="10175551" y="9112707"/>
                  <a:ext cx="0" cy="37709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cxnSp>
          <p:nvCxnSpPr>
            <p:cNvPr id="480" name="Straight Connector 479"/>
            <p:cNvCxnSpPr/>
            <p:nvPr/>
          </p:nvCxnSpPr>
          <p:spPr>
            <a:xfrm>
              <a:off x="2043578" y="5116141"/>
              <a:ext cx="7432805" cy="156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87" name="Straight Connector 486"/>
            <p:cNvCxnSpPr/>
            <p:nvPr/>
          </p:nvCxnSpPr>
          <p:spPr>
            <a:xfrm>
              <a:off x="2043578" y="3561701"/>
              <a:ext cx="7432805" cy="156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88" name="Straight Connector 487"/>
            <p:cNvCxnSpPr/>
            <p:nvPr/>
          </p:nvCxnSpPr>
          <p:spPr>
            <a:xfrm>
              <a:off x="2043578" y="2055677"/>
              <a:ext cx="7432805" cy="156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490" name="TextBox 489"/>
          <p:cNvSpPr txBox="1"/>
          <p:nvPr/>
        </p:nvSpPr>
        <p:spPr>
          <a:xfrm>
            <a:off x="7348513" y="5626669"/>
            <a:ext cx="2831830" cy="338554"/>
          </a:xfrm>
          <a:prstGeom prst="rect">
            <a:avLst/>
          </a:prstGeom>
          <a:noFill/>
        </p:spPr>
        <p:txBody>
          <a:bodyPr wrap="square" rtlCol="0">
            <a:spAutoFit/>
          </a:bodyPr>
          <a:lstStyle/>
          <a:p>
            <a:pPr algn="ctr"/>
            <a:r>
              <a:rPr lang="en-US" altLang="ko-KR" sz="1600" dirty="0">
                <a:solidFill>
                  <a:srgbClr val="FF0000"/>
                </a:solidFill>
              </a:rPr>
              <a:t>Bi-directional LSTM layer</a:t>
            </a:r>
          </a:p>
        </p:txBody>
      </p:sp>
      <p:sp>
        <p:nvSpPr>
          <p:cNvPr id="491" name="TextBox 490"/>
          <p:cNvSpPr txBox="1"/>
          <p:nvPr/>
        </p:nvSpPr>
        <p:spPr>
          <a:xfrm>
            <a:off x="7348513" y="4071738"/>
            <a:ext cx="2831830" cy="338554"/>
          </a:xfrm>
          <a:prstGeom prst="rect">
            <a:avLst/>
          </a:prstGeom>
          <a:noFill/>
        </p:spPr>
        <p:txBody>
          <a:bodyPr wrap="square" rtlCol="0">
            <a:spAutoFit/>
          </a:bodyPr>
          <a:lstStyle/>
          <a:p>
            <a:pPr algn="ctr"/>
            <a:r>
              <a:rPr lang="en-US" altLang="ko-KR" sz="1600" dirty="0">
                <a:solidFill>
                  <a:srgbClr val="FF0000"/>
                </a:solidFill>
              </a:rPr>
              <a:t>Bi-directional LSTM layer</a:t>
            </a:r>
          </a:p>
        </p:txBody>
      </p:sp>
      <p:sp>
        <p:nvSpPr>
          <p:cNvPr id="492" name="TextBox 491"/>
          <p:cNvSpPr txBox="1"/>
          <p:nvPr/>
        </p:nvSpPr>
        <p:spPr>
          <a:xfrm>
            <a:off x="7348513" y="2565293"/>
            <a:ext cx="2831830" cy="338554"/>
          </a:xfrm>
          <a:prstGeom prst="rect">
            <a:avLst/>
          </a:prstGeom>
          <a:noFill/>
        </p:spPr>
        <p:txBody>
          <a:bodyPr wrap="square" rtlCol="0">
            <a:spAutoFit/>
          </a:bodyPr>
          <a:lstStyle/>
          <a:p>
            <a:pPr algn="ctr"/>
            <a:r>
              <a:rPr lang="en-US" altLang="ko-KR" sz="1600" dirty="0">
                <a:solidFill>
                  <a:srgbClr val="FF0000"/>
                </a:solidFill>
              </a:rPr>
              <a:t>Bi-directional LSTM layer</a:t>
            </a:r>
          </a:p>
        </p:txBody>
      </p:sp>
      <p:sp>
        <p:nvSpPr>
          <p:cNvPr id="494" name="TextBox 493"/>
          <p:cNvSpPr txBox="1"/>
          <p:nvPr/>
        </p:nvSpPr>
        <p:spPr>
          <a:xfrm>
            <a:off x="7348513" y="1683001"/>
            <a:ext cx="2831830" cy="338554"/>
          </a:xfrm>
          <a:prstGeom prst="rect">
            <a:avLst/>
          </a:prstGeom>
          <a:noFill/>
        </p:spPr>
        <p:txBody>
          <a:bodyPr wrap="square" rtlCol="0">
            <a:spAutoFit/>
          </a:bodyPr>
          <a:lstStyle/>
          <a:p>
            <a:pPr algn="ctr"/>
            <a:r>
              <a:rPr lang="en-US" altLang="ko-KR" sz="1600" dirty="0">
                <a:solidFill>
                  <a:srgbClr val="FF0000"/>
                </a:solidFill>
              </a:rPr>
              <a:t>Fully-connected layer</a:t>
            </a:r>
          </a:p>
        </p:txBody>
      </p:sp>
      <p:sp>
        <p:nvSpPr>
          <p:cNvPr id="213" name="TextBox 212"/>
          <p:cNvSpPr txBox="1"/>
          <p:nvPr/>
        </p:nvSpPr>
        <p:spPr>
          <a:xfrm>
            <a:off x="4119927" y="5584589"/>
            <a:ext cx="697632" cy="261610"/>
          </a:xfrm>
          <a:prstGeom prst="rect">
            <a:avLst/>
          </a:prstGeom>
          <a:noFill/>
        </p:spPr>
        <p:txBody>
          <a:bodyPr wrap="square" rtlCol="0">
            <a:spAutoFit/>
          </a:bodyPr>
          <a:lstStyle/>
          <a:p>
            <a:pPr algn="ctr"/>
            <a:r>
              <a:rPr lang="en-US" altLang="ko-KR" sz="1100" dirty="0">
                <a:solidFill>
                  <a:srgbClr val="FF0000"/>
                </a:solidFill>
              </a:rPr>
              <a:t>512</a:t>
            </a:r>
          </a:p>
        </p:txBody>
      </p:sp>
      <p:sp>
        <p:nvSpPr>
          <p:cNvPr id="214" name="TextBox 213"/>
          <p:cNvSpPr txBox="1"/>
          <p:nvPr/>
        </p:nvSpPr>
        <p:spPr>
          <a:xfrm>
            <a:off x="4119927" y="5851065"/>
            <a:ext cx="697632" cy="261610"/>
          </a:xfrm>
          <a:prstGeom prst="rect">
            <a:avLst/>
          </a:prstGeom>
          <a:noFill/>
        </p:spPr>
        <p:txBody>
          <a:bodyPr wrap="square" rtlCol="0">
            <a:spAutoFit/>
          </a:bodyPr>
          <a:lstStyle/>
          <a:p>
            <a:pPr algn="ctr"/>
            <a:r>
              <a:rPr lang="en-US" altLang="ko-KR" sz="1100">
                <a:solidFill>
                  <a:srgbClr val="FF0000"/>
                </a:solidFill>
              </a:rPr>
              <a:t>512</a:t>
            </a:r>
            <a:endParaRPr lang="en-US" altLang="ko-KR" sz="1100" dirty="0">
              <a:solidFill>
                <a:srgbClr val="FF0000"/>
              </a:solidFill>
            </a:endParaRPr>
          </a:p>
        </p:txBody>
      </p:sp>
      <p:sp>
        <p:nvSpPr>
          <p:cNvPr id="215" name="TextBox 214"/>
          <p:cNvSpPr txBox="1"/>
          <p:nvPr/>
        </p:nvSpPr>
        <p:spPr>
          <a:xfrm>
            <a:off x="4119927" y="5248138"/>
            <a:ext cx="697632" cy="261610"/>
          </a:xfrm>
          <a:prstGeom prst="rect">
            <a:avLst/>
          </a:prstGeom>
          <a:noFill/>
        </p:spPr>
        <p:txBody>
          <a:bodyPr wrap="square" rtlCol="0">
            <a:spAutoFit/>
          </a:bodyPr>
          <a:lstStyle/>
          <a:p>
            <a:pPr algn="ctr"/>
            <a:r>
              <a:rPr lang="en-US" altLang="ko-KR" sz="1100" dirty="0">
                <a:solidFill>
                  <a:srgbClr val="FF0000"/>
                </a:solidFill>
              </a:rPr>
              <a:t>1024</a:t>
            </a:r>
          </a:p>
        </p:txBody>
      </p:sp>
      <p:sp>
        <p:nvSpPr>
          <p:cNvPr id="216" name="TextBox 215"/>
          <p:cNvSpPr txBox="1"/>
          <p:nvPr/>
        </p:nvSpPr>
        <p:spPr>
          <a:xfrm>
            <a:off x="4119927" y="6227407"/>
            <a:ext cx="697632" cy="261610"/>
          </a:xfrm>
          <a:prstGeom prst="rect">
            <a:avLst/>
          </a:prstGeom>
          <a:noFill/>
        </p:spPr>
        <p:txBody>
          <a:bodyPr wrap="square" rtlCol="0">
            <a:spAutoFit/>
          </a:bodyPr>
          <a:lstStyle/>
          <a:p>
            <a:pPr algn="ctr"/>
            <a:r>
              <a:rPr lang="en-US" altLang="ko-KR" sz="1100" dirty="0">
                <a:solidFill>
                  <a:srgbClr val="FF0000"/>
                </a:solidFill>
              </a:rPr>
              <a:t>257</a:t>
            </a:r>
          </a:p>
        </p:txBody>
      </p:sp>
      <p:sp>
        <p:nvSpPr>
          <p:cNvPr id="218" name="TextBox 217"/>
          <p:cNvSpPr txBox="1"/>
          <p:nvPr/>
        </p:nvSpPr>
        <p:spPr>
          <a:xfrm>
            <a:off x="4119927" y="4033921"/>
            <a:ext cx="697632" cy="261610"/>
          </a:xfrm>
          <a:prstGeom prst="rect">
            <a:avLst/>
          </a:prstGeom>
          <a:noFill/>
        </p:spPr>
        <p:txBody>
          <a:bodyPr wrap="square" rtlCol="0">
            <a:spAutoFit/>
          </a:bodyPr>
          <a:lstStyle/>
          <a:p>
            <a:pPr algn="ctr"/>
            <a:r>
              <a:rPr lang="en-US" altLang="ko-KR" sz="1100" dirty="0">
                <a:solidFill>
                  <a:srgbClr val="FF0000"/>
                </a:solidFill>
              </a:rPr>
              <a:t>256</a:t>
            </a:r>
          </a:p>
        </p:txBody>
      </p:sp>
      <p:sp>
        <p:nvSpPr>
          <p:cNvPr id="219" name="TextBox 218"/>
          <p:cNvSpPr txBox="1"/>
          <p:nvPr/>
        </p:nvSpPr>
        <p:spPr>
          <a:xfrm>
            <a:off x="4119927" y="4300397"/>
            <a:ext cx="697632" cy="261610"/>
          </a:xfrm>
          <a:prstGeom prst="rect">
            <a:avLst/>
          </a:prstGeom>
          <a:noFill/>
        </p:spPr>
        <p:txBody>
          <a:bodyPr wrap="square" rtlCol="0">
            <a:spAutoFit/>
          </a:bodyPr>
          <a:lstStyle/>
          <a:p>
            <a:pPr algn="ctr"/>
            <a:r>
              <a:rPr lang="en-US" altLang="ko-KR" sz="1100" dirty="0">
                <a:solidFill>
                  <a:srgbClr val="FF0000"/>
                </a:solidFill>
              </a:rPr>
              <a:t>256</a:t>
            </a:r>
          </a:p>
        </p:txBody>
      </p:sp>
      <p:sp>
        <p:nvSpPr>
          <p:cNvPr id="220" name="TextBox 219"/>
          <p:cNvSpPr txBox="1"/>
          <p:nvPr/>
        </p:nvSpPr>
        <p:spPr>
          <a:xfrm>
            <a:off x="4119927" y="3697470"/>
            <a:ext cx="697632" cy="261610"/>
          </a:xfrm>
          <a:prstGeom prst="rect">
            <a:avLst/>
          </a:prstGeom>
          <a:noFill/>
        </p:spPr>
        <p:txBody>
          <a:bodyPr wrap="square" rtlCol="0">
            <a:spAutoFit/>
          </a:bodyPr>
          <a:lstStyle/>
          <a:p>
            <a:pPr algn="ctr"/>
            <a:r>
              <a:rPr lang="en-US" altLang="ko-KR" sz="1100" dirty="0">
                <a:solidFill>
                  <a:srgbClr val="FF0000"/>
                </a:solidFill>
              </a:rPr>
              <a:t>512</a:t>
            </a:r>
          </a:p>
        </p:txBody>
      </p:sp>
      <p:sp>
        <p:nvSpPr>
          <p:cNvPr id="222" name="TextBox 221"/>
          <p:cNvSpPr txBox="1"/>
          <p:nvPr/>
        </p:nvSpPr>
        <p:spPr>
          <a:xfrm>
            <a:off x="4119927" y="2482421"/>
            <a:ext cx="697632" cy="261610"/>
          </a:xfrm>
          <a:prstGeom prst="rect">
            <a:avLst/>
          </a:prstGeom>
          <a:noFill/>
        </p:spPr>
        <p:txBody>
          <a:bodyPr wrap="square" rtlCol="0">
            <a:spAutoFit/>
          </a:bodyPr>
          <a:lstStyle/>
          <a:p>
            <a:pPr algn="ctr"/>
            <a:r>
              <a:rPr lang="en-US" altLang="ko-KR" sz="1100" dirty="0">
                <a:solidFill>
                  <a:srgbClr val="FF0000"/>
                </a:solidFill>
              </a:rPr>
              <a:t>512</a:t>
            </a:r>
          </a:p>
        </p:txBody>
      </p:sp>
      <p:sp>
        <p:nvSpPr>
          <p:cNvPr id="223" name="TextBox 222"/>
          <p:cNvSpPr txBox="1"/>
          <p:nvPr/>
        </p:nvSpPr>
        <p:spPr>
          <a:xfrm>
            <a:off x="4119927" y="2748897"/>
            <a:ext cx="697632" cy="261610"/>
          </a:xfrm>
          <a:prstGeom prst="rect">
            <a:avLst/>
          </a:prstGeom>
          <a:noFill/>
        </p:spPr>
        <p:txBody>
          <a:bodyPr wrap="square" rtlCol="0">
            <a:spAutoFit/>
          </a:bodyPr>
          <a:lstStyle/>
          <a:p>
            <a:pPr algn="ctr"/>
            <a:r>
              <a:rPr lang="en-US" altLang="ko-KR" sz="1100">
                <a:solidFill>
                  <a:srgbClr val="FF0000"/>
                </a:solidFill>
              </a:rPr>
              <a:t>512</a:t>
            </a:r>
            <a:endParaRPr lang="en-US" altLang="ko-KR" sz="1100" dirty="0">
              <a:solidFill>
                <a:srgbClr val="FF0000"/>
              </a:solidFill>
            </a:endParaRPr>
          </a:p>
        </p:txBody>
      </p:sp>
      <p:sp>
        <p:nvSpPr>
          <p:cNvPr id="224" name="TextBox 223"/>
          <p:cNvSpPr txBox="1"/>
          <p:nvPr/>
        </p:nvSpPr>
        <p:spPr>
          <a:xfrm>
            <a:off x="4119927" y="2145970"/>
            <a:ext cx="697632" cy="261610"/>
          </a:xfrm>
          <a:prstGeom prst="rect">
            <a:avLst/>
          </a:prstGeom>
          <a:noFill/>
        </p:spPr>
        <p:txBody>
          <a:bodyPr wrap="square" rtlCol="0">
            <a:spAutoFit/>
          </a:bodyPr>
          <a:lstStyle/>
          <a:p>
            <a:pPr algn="ctr"/>
            <a:r>
              <a:rPr lang="en-US" altLang="ko-KR" sz="1100" dirty="0">
                <a:solidFill>
                  <a:srgbClr val="FF0000"/>
                </a:solidFill>
              </a:rPr>
              <a:t>1024</a:t>
            </a:r>
          </a:p>
        </p:txBody>
      </p:sp>
      <p:sp>
        <p:nvSpPr>
          <p:cNvPr id="226" name="TextBox 225"/>
          <p:cNvSpPr txBox="1"/>
          <p:nvPr/>
        </p:nvSpPr>
        <p:spPr>
          <a:xfrm>
            <a:off x="4129720" y="1732228"/>
            <a:ext cx="697632" cy="261610"/>
          </a:xfrm>
          <a:prstGeom prst="rect">
            <a:avLst/>
          </a:prstGeom>
          <a:noFill/>
        </p:spPr>
        <p:txBody>
          <a:bodyPr wrap="square" rtlCol="0">
            <a:spAutoFit/>
          </a:bodyPr>
          <a:lstStyle/>
          <a:p>
            <a:pPr algn="ctr"/>
            <a:r>
              <a:rPr lang="en-US" altLang="ko-KR" sz="1100" dirty="0">
                <a:solidFill>
                  <a:srgbClr val="FF0000"/>
                </a:solidFill>
              </a:rPr>
              <a:t>257</a:t>
            </a:r>
          </a:p>
        </p:txBody>
      </p:sp>
    </p:spTree>
    <p:extLst>
      <p:ext uri="{BB962C8B-B14F-4D97-AF65-F5344CB8AC3E}">
        <p14:creationId xmlns:p14="http://schemas.microsoft.com/office/powerpoint/2010/main" val="168300221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854075"/>
          </a:xfrm>
        </p:spPr>
        <p:txBody>
          <a:bodyPr/>
          <a:lstStyle/>
          <a:p>
            <a:r>
              <a:rPr lang="en-US" altLang="ko-KR" b="1" dirty="0">
                <a:solidFill>
                  <a:srgbClr val="A5285F"/>
                </a:solidFill>
              </a:rPr>
              <a:t>TIMIT dataset</a:t>
            </a:r>
            <a:endParaRPr lang="en-US" b="1" dirty="0">
              <a:solidFill>
                <a:srgbClr val="A5285F"/>
              </a:solidFill>
            </a:endParaRPr>
          </a:p>
        </p:txBody>
      </p:sp>
      <p:sp>
        <p:nvSpPr>
          <p:cNvPr id="8" name="Title 1"/>
          <p:cNvSpPr txBox="1">
            <a:spLocks/>
          </p:cNvSpPr>
          <p:nvPr/>
        </p:nvSpPr>
        <p:spPr>
          <a:xfrm>
            <a:off x="0" y="1219201"/>
            <a:ext cx="12192000" cy="142671"/>
          </a:xfrm>
          <a:prstGeom prst="rect">
            <a:avLst/>
          </a:prstGeom>
          <a:solidFill>
            <a:srgbClr val="A5285F"/>
          </a:solidFill>
        </p:spPr>
        <p:txBody>
          <a:bodyPr vert="horz" lIns="91440" tIns="45720" rIns="91440" bIns="45720" rtlCol="0" anchor="ctr">
            <a:normAutofit fontScale="2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b="1" dirty="0">
              <a:solidFill>
                <a:schemeClr val="bg1"/>
              </a:solidFill>
              <a:effectLst>
                <a:outerShdw blurRad="38100" dist="38100" dir="2700000" algn="tl">
                  <a:srgbClr val="000000">
                    <a:alpha val="43137"/>
                  </a:srgbClr>
                </a:outerShdw>
              </a:effectLst>
            </a:endParaRPr>
          </a:p>
        </p:txBody>
      </p:sp>
      <p:sp>
        <p:nvSpPr>
          <p:cNvPr id="4" name="TextBox 3"/>
          <p:cNvSpPr txBox="1"/>
          <p:nvPr/>
        </p:nvSpPr>
        <p:spPr>
          <a:xfrm>
            <a:off x="308917" y="1509339"/>
            <a:ext cx="11755394" cy="461665"/>
          </a:xfrm>
          <a:prstGeom prst="rect">
            <a:avLst/>
          </a:prstGeom>
          <a:noFill/>
        </p:spPr>
        <p:txBody>
          <a:bodyPr wrap="square" rtlCol="0">
            <a:spAutoFit/>
          </a:bodyPr>
          <a:lstStyle/>
          <a:p>
            <a:pPr algn="just"/>
            <a:r>
              <a:rPr lang="en-US" sz="2400" dirty="0"/>
              <a:t>630 speakers * 10 speech files = 6,300.</a:t>
            </a:r>
          </a:p>
        </p:txBody>
      </p:sp>
      <p:sp>
        <p:nvSpPr>
          <p:cNvPr id="5" name="TextBox 4"/>
          <p:cNvSpPr txBox="1"/>
          <p:nvPr/>
        </p:nvSpPr>
        <p:spPr>
          <a:xfrm>
            <a:off x="308917" y="1971004"/>
            <a:ext cx="11755394" cy="830997"/>
          </a:xfrm>
          <a:prstGeom prst="rect">
            <a:avLst/>
          </a:prstGeom>
          <a:noFill/>
        </p:spPr>
        <p:txBody>
          <a:bodyPr wrap="square" rtlCol="0">
            <a:spAutoFit/>
          </a:bodyPr>
          <a:lstStyle/>
          <a:p>
            <a:pPr algn="just"/>
            <a:r>
              <a:rPr lang="en-US" sz="2400" dirty="0"/>
              <a:t>Training data:</a:t>
            </a:r>
          </a:p>
          <a:p>
            <a:pPr algn="just"/>
            <a:r>
              <a:rPr lang="en-US" sz="2400" dirty="0"/>
              <a:t>(630-3) * 10 speech files = 6,270 files.</a:t>
            </a:r>
          </a:p>
        </p:txBody>
      </p:sp>
    </p:spTree>
    <p:extLst>
      <p:ext uri="{BB962C8B-B14F-4D97-AF65-F5344CB8AC3E}">
        <p14:creationId xmlns:p14="http://schemas.microsoft.com/office/powerpoint/2010/main" val="63652074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854075"/>
          </a:xfrm>
        </p:spPr>
        <p:txBody>
          <a:bodyPr/>
          <a:lstStyle/>
          <a:p>
            <a:r>
              <a:rPr lang="en-US" altLang="ko-KR" b="1" dirty="0">
                <a:solidFill>
                  <a:srgbClr val="A5285F"/>
                </a:solidFill>
              </a:rPr>
              <a:t>Result - English</a:t>
            </a:r>
            <a:endParaRPr lang="en-US" b="1" dirty="0">
              <a:solidFill>
                <a:srgbClr val="A5285F"/>
              </a:solidFill>
            </a:endParaRPr>
          </a:p>
        </p:txBody>
      </p:sp>
      <p:sp>
        <p:nvSpPr>
          <p:cNvPr id="8" name="Title 1"/>
          <p:cNvSpPr txBox="1">
            <a:spLocks/>
          </p:cNvSpPr>
          <p:nvPr/>
        </p:nvSpPr>
        <p:spPr>
          <a:xfrm>
            <a:off x="0" y="1219201"/>
            <a:ext cx="12192000" cy="142671"/>
          </a:xfrm>
          <a:prstGeom prst="rect">
            <a:avLst/>
          </a:prstGeom>
          <a:solidFill>
            <a:srgbClr val="A5285F"/>
          </a:solidFill>
        </p:spPr>
        <p:txBody>
          <a:bodyPr vert="horz" lIns="91440" tIns="45720" rIns="91440" bIns="45720" rtlCol="0" anchor="ctr">
            <a:normAutofit fontScale="2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b="1" dirty="0">
              <a:solidFill>
                <a:schemeClr val="bg1"/>
              </a:solidFill>
              <a:effectLst>
                <a:outerShdw blurRad="38100" dist="38100" dir="2700000" algn="tl">
                  <a:srgbClr val="000000">
                    <a:alpha val="43137"/>
                  </a:srgbClr>
                </a:outerShdw>
              </a:effectLst>
            </a:endParaRPr>
          </a:p>
        </p:txBody>
      </p:sp>
      <p:cxnSp>
        <p:nvCxnSpPr>
          <p:cNvPr id="5" name="Straight Connector 4"/>
          <p:cNvCxnSpPr/>
          <p:nvPr/>
        </p:nvCxnSpPr>
        <p:spPr>
          <a:xfrm flipH="1">
            <a:off x="8070872" y="1699622"/>
            <a:ext cx="18083" cy="4848989"/>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4340963" y="2047672"/>
            <a:ext cx="2831830" cy="338554"/>
          </a:xfrm>
          <a:prstGeom prst="rect">
            <a:avLst/>
          </a:prstGeom>
          <a:noFill/>
        </p:spPr>
        <p:txBody>
          <a:bodyPr wrap="square" rtlCol="0">
            <a:spAutoFit/>
          </a:bodyPr>
          <a:lstStyle/>
          <a:p>
            <a:pPr algn="ctr"/>
            <a:r>
              <a:rPr lang="en-US" altLang="ko-KR" sz="1600" dirty="0">
                <a:solidFill>
                  <a:srgbClr val="FF0000"/>
                </a:solidFill>
              </a:rPr>
              <a:t>Visual Microphone</a:t>
            </a:r>
          </a:p>
        </p:txBody>
      </p:sp>
      <p:sp>
        <p:nvSpPr>
          <p:cNvPr id="15" name="TextBox 14"/>
          <p:cNvSpPr txBox="1"/>
          <p:nvPr/>
        </p:nvSpPr>
        <p:spPr>
          <a:xfrm>
            <a:off x="8789925" y="2047672"/>
            <a:ext cx="2831830" cy="338554"/>
          </a:xfrm>
          <a:prstGeom prst="rect">
            <a:avLst/>
          </a:prstGeom>
          <a:noFill/>
        </p:spPr>
        <p:txBody>
          <a:bodyPr wrap="square" rtlCol="0">
            <a:spAutoFit/>
          </a:bodyPr>
          <a:lstStyle/>
          <a:p>
            <a:pPr algn="ctr"/>
            <a:r>
              <a:rPr lang="en-US" altLang="ko-KR" sz="1600" dirty="0">
                <a:solidFill>
                  <a:srgbClr val="FF0000"/>
                </a:solidFill>
              </a:rPr>
              <a:t>Bandwidth Extended (1,000Hz)</a:t>
            </a:r>
          </a:p>
        </p:txBody>
      </p:sp>
      <p:cxnSp>
        <p:nvCxnSpPr>
          <p:cNvPr id="28" name="Straight Connector 27"/>
          <p:cNvCxnSpPr/>
          <p:nvPr/>
        </p:nvCxnSpPr>
        <p:spPr>
          <a:xfrm flipH="1">
            <a:off x="3772751" y="1699622"/>
            <a:ext cx="18083" cy="4848989"/>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503473" y="2047672"/>
            <a:ext cx="2831830" cy="338554"/>
          </a:xfrm>
          <a:prstGeom prst="rect">
            <a:avLst/>
          </a:prstGeom>
          <a:noFill/>
        </p:spPr>
        <p:txBody>
          <a:bodyPr wrap="square" rtlCol="0">
            <a:spAutoFit/>
          </a:bodyPr>
          <a:lstStyle/>
          <a:p>
            <a:pPr algn="ctr"/>
            <a:r>
              <a:rPr lang="en-US" altLang="ko-KR" sz="1600" dirty="0">
                <a:solidFill>
                  <a:srgbClr val="FF0000"/>
                </a:solidFill>
              </a:rPr>
              <a:t>Original Speech</a:t>
            </a:r>
          </a:p>
        </p:txBody>
      </p:sp>
      <p:grpSp>
        <p:nvGrpSpPr>
          <p:cNvPr id="71" name="Group 70"/>
          <p:cNvGrpSpPr/>
          <p:nvPr/>
        </p:nvGrpSpPr>
        <p:grpSpPr>
          <a:xfrm>
            <a:off x="588962" y="4022348"/>
            <a:ext cx="11275213" cy="1838382"/>
            <a:chOff x="588962" y="1670102"/>
            <a:chExt cx="11275213" cy="1838382"/>
          </a:xfrm>
        </p:grpSpPr>
        <p:pic>
          <p:nvPicPr>
            <p:cNvPr id="40" name="Picture 39"/>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8688951" y="1678653"/>
              <a:ext cx="2739947" cy="1826631"/>
            </a:xfrm>
            <a:prstGeom prst="rect">
              <a:avLst/>
            </a:prstGeom>
          </p:spPr>
        </p:pic>
        <p:pic>
          <p:nvPicPr>
            <p:cNvPr id="38" name="Picture 37"/>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4478628" y="1675591"/>
              <a:ext cx="2569667" cy="1713111"/>
            </a:xfrm>
            <a:prstGeom prst="rect">
              <a:avLst/>
            </a:prstGeom>
          </p:spPr>
        </p:pic>
        <p:pic>
          <p:nvPicPr>
            <p:cNvPr id="34" name="Picture 33"/>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588962" y="1670102"/>
              <a:ext cx="2530679" cy="1687119"/>
            </a:xfrm>
            <a:prstGeom prst="rect">
              <a:avLst/>
            </a:prstGeom>
          </p:spPr>
        </p:pic>
        <p:sp>
          <p:nvSpPr>
            <p:cNvPr id="43" name="TextBox 42"/>
            <p:cNvSpPr txBox="1"/>
            <p:nvPr/>
          </p:nvSpPr>
          <p:spPr>
            <a:xfrm>
              <a:off x="671299" y="3046819"/>
              <a:ext cx="2453905" cy="461665"/>
            </a:xfrm>
            <a:prstGeom prst="rect">
              <a:avLst/>
            </a:prstGeom>
            <a:solidFill>
              <a:schemeClr val="bg1"/>
            </a:solidFill>
          </p:spPr>
          <p:txBody>
            <a:bodyPr wrap="square" rtlCol="0">
              <a:spAutoFit/>
            </a:bodyPr>
            <a:lstStyle/>
            <a:p>
              <a:pPr algn="ctr"/>
              <a:r>
                <a:rPr lang="en-US" altLang="ko-KR" sz="1200" dirty="0">
                  <a:solidFill>
                    <a:srgbClr val="FF0000"/>
                  </a:solidFill>
                </a:rPr>
                <a:t> Don't ask me to carry an oily rag like that.</a:t>
              </a:r>
            </a:p>
          </p:txBody>
        </p:sp>
        <p:sp>
          <p:nvSpPr>
            <p:cNvPr id="46" name="TextBox 45"/>
            <p:cNvSpPr txBox="1"/>
            <p:nvPr/>
          </p:nvSpPr>
          <p:spPr>
            <a:xfrm>
              <a:off x="4529925" y="3046819"/>
              <a:ext cx="2453905" cy="461665"/>
            </a:xfrm>
            <a:prstGeom prst="rect">
              <a:avLst/>
            </a:prstGeom>
            <a:solidFill>
              <a:schemeClr val="bg1"/>
            </a:solidFill>
          </p:spPr>
          <p:txBody>
            <a:bodyPr wrap="square" rtlCol="0">
              <a:spAutoFit/>
            </a:bodyPr>
            <a:lstStyle/>
            <a:p>
              <a:pPr algn="ctr"/>
              <a:r>
                <a:rPr lang="en-US" altLang="ko-KR" sz="1200" dirty="0">
                  <a:solidFill>
                    <a:srgbClr val="FF0000"/>
                  </a:solidFill>
                </a:rPr>
                <a:t> Don't ask me to carry an oily rag like that.</a:t>
              </a:r>
            </a:p>
          </p:txBody>
        </p:sp>
        <p:sp>
          <p:nvSpPr>
            <p:cNvPr id="50" name="TextBox 49"/>
            <p:cNvSpPr txBox="1"/>
            <p:nvPr/>
          </p:nvSpPr>
          <p:spPr>
            <a:xfrm>
              <a:off x="8800670" y="3046819"/>
              <a:ext cx="2453905" cy="461665"/>
            </a:xfrm>
            <a:prstGeom prst="rect">
              <a:avLst/>
            </a:prstGeom>
            <a:solidFill>
              <a:schemeClr val="bg1"/>
            </a:solidFill>
          </p:spPr>
          <p:txBody>
            <a:bodyPr wrap="square" rtlCol="0">
              <a:spAutoFit/>
            </a:bodyPr>
            <a:lstStyle/>
            <a:p>
              <a:pPr algn="ctr"/>
              <a:r>
                <a:rPr lang="en-US" altLang="ko-KR" sz="1200" dirty="0">
                  <a:solidFill>
                    <a:srgbClr val="FF0000"/>
                  </a:solidFill>
                </a:rPr>
                <a:t> Don't ask me to carry an oily rag like that.</a:t>
              </a:r>
            </a:p>
          </p:txBody>
        </p:sp>
        <p:pic>
          <p:nvPicPr>
            <p:cNvPr id="35" name="2_ori">
              <a:hlinkClick r:id="" action="ppaction://media"/>
            </p:cNvPr>
            <p:cNvPicPr>
              <a:picLocks noChangeAspect="1"/>
            </p:cNvPicPr>
            <p:nvPr>
              <a:audioFile r:link="rId8"/>
              <p:extLst>
                <p:ext uri="{DAA4B4D4-6D71-4841-9C94-3DE7FCFB9230}">
                  <p14:media xmlns:p14="http://schemas.microsoft.com/office/powerpoint/2010/main" r:embed="rId7"/>
                </p:ext>
              </p:extLst>
            </p:nvPr>
          </p:nvPicPr>
          <p:blipFill>
            <a:blip r:embed="rId17"/>
            <a:stretch>
              <a:fillRect/>
            </a:stretch>
          </p:blipFill>
          <p:spPr>
            <a:xfrm>
              <a:off x="3087798" y="2097765"/>
              <a:ext cx="609600" cy="609600"/>
            </a:xfrm>
            <a:prstGeom prst="rect">
              <a:avLst/>
            </a:prstGeom>
          </p:spPr>
        </p:pic>
        <p:pic>
          <p:nvPicPr>
            <p:cNvPr id="39" name="2호일01-2_960fps_ori_cent_int_sevm">
              <a:hlinkClick r:id="" action="ppaction://media"/>
            </p:cNvPr>
            <p:cNvPicPr>
              <a:picLocks noChangeAspect="1"/>
            </p:cNvPicPr>
            <p:nvPr>
              <a:audioFile r:link="rId10"/>
              <p:extLst>
                <p:ext uri="{DAA4B4D4-6D71-4841-9C94-3DE7FCFB9230}">
                  <p14:media xmlns:p14="http://schemas.microsoft.com/office/powerpoint/2010/main" r:embed="rId9"/>
                </p:ext>
              </p:extLst>
            </p:nvPr>
          </p:nvPicPr>
          <p:blipFill>
            <a:blip r:embed="rId17"/>
            <a:stretch>
              <a:fillRect/>
            </a:stretch>
          </p:blipFill>
          <p:spPr>
            <a:xfrm>
              <a:off x="6840304" y="2097765"/>
              <a:ext cx="609600" cy="609600"/>
            </a:xfrm>
            <a:prstGeom prst="rect">
              <a:avLst/>
            </a:prstGeom>
          </p:spPr>
        </p:pic>
        <p:pic>
          <p:nvPicPr>
            <p:cNvPr id="57" name="2호일01-2_960fps_ori_cent_int_int_sr_sevm">
              <a:hlinkClick r:id="" action="ppaction://media"/>
            </p:cNvPr>
            <p:cNvPicPr>
              <a:picLocks noChangeAspect="1"/>
            </p:cNvPicPr>
            <p:nvPr>
              <a:audioFile r:link="rId12"/>
              <p:extLst>
                <p:ext uri="{DAA4B4D4-6D71-4841-9C94-3DE7FCFB9230}">
                  <p14:media xmlns:p14="http://schemas.microsoft.com/office/powerpoint/2010/main" r:embed="rId11"/>
                </p:ext>
              </p:extLst>
            </p:nvPr>
          </p:nvPicPr>
          <p:blipFill>
            <a:blip r:embed="rId17"/>
            <a:stretch>
              <a:fillRect/>
            </a:stretch>
          </p:blipFill>
          <p:spPr>
            <a:xfrm>
              <a:off x="11254575" y="2097765"/>
              <a:ext cx="609600" cy="609600"/>
            </a:xfrm>
            <a:prstGeom prst="rect">
              <a:avLst/>
            </a:prstGeom>
          </p:spPr>
        </p:pic>
      </p:grpSp>
      <p:grpSp>
        <p:nvGrpSpPr>
          <p:cNvPr id="70" name="Group 69"/>
          <p:cNvGrpSpPr/>
          <p:nvPr/>
        </p:nvGrpSpPr>
        <p:grpSpPr>
          <a:xfrm>
            <a:off x="589982" y="2321436"/>
            <a:ext cx="11274193" cy="1841717"/>
            <a:chOff x="589982" y="3388701"/>
            <a:chExt cx="11274193" cy="1841717"/>
          </a:xfrm>
        </p:grpSpPr>
        <p:pic>
          <p:nvPicPr>
            <p:cNvPr id="62" name="Picture 61"/>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8688813" y="3388701"/>
              <a:ext cx="2740085" cy="1826723"/>
            </a:xfrm>
            <a:prstGeom prst="rect">
              <a:avLst/>
            </a:prstGeom>
          </p:spPr>
        </p:pic>
        <p:pic>
          <p:nvPicPr>
            <p:cNvPr id="60" name="Picture 59"/>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4485878" y="3388701"/>
              <a:ext cx="2591912" cy="1727941"/>
            </a:xfrm>
            <a:prstGeom prst="rect">
              <a:avLst/>
            </a:prstGeom>
          </p:spPr>
        </p:pic>
        <p:pic>
          <p:nvPicPr>
            <p:cNvPr id="58" name="Picture 57"/>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589982" y="3388703"/>
              <a:ext cx="2532424" cy="1688282"/>
            </a:xfrm>
            <a:prstGeom prst="rect">
              <a:avLst/>
            </a:prstGeom>
          </p:spPr>
        </p:pic>
        <p:sp>
          <p:nvSpPr>
            <p:cNvPr id="51" name="TextBox 50"/>
            <p:cNvSpPr txBox="1"/>
            <p:nvPr/>
          </p:nvSpPr>
          <p:spPr>
            <a:xfrm>
              <a:off x="671299" y="4768753"/>
              <a:ext cx="2453905" cy="461665"/>
            </a:xfrm>
            <a:prstGeom prst="rect">
              <a:avLst/>
            </a:prstGeom>
            <a:solidFill>
              <a:schemeClr val="bg1"/>
            </a:solidFill>
          </p:spPr>
          <p:txBody>
            <a:bodyPr wrap="square" rtlCol="0">
              <a:spAutoFit/>
            </a:bodyPr>
            <a:lstStyle/>
            <a:p>
              <a:pPr algn="ctr"/>
              <a:r>
                <a:rPr lang="en-US" altLang="ko-KR" sz="1200" dirty="0">
                  <a:solidFill>
                    <a:srgbClr val="FF0000"/>
                  </a:solidFill>
                </a:rPr>
                <a:t>She had your dark suit in greasy wash water all year.</a:t>
              </a:r>
            </a:p>
          </p:txBody>
        </p:sp>
        <p:sp>
          <p:nvSpPr>
            <p:cNvPr id="52" name="TextBox 51"/>
            <p:cNvSpPr txBox="1"/>
            <p:nvPr/>
          </p:nvSpPr>
          <p:spPr>
            <a:xfrm>
              <a:off x="4529925" y="4768753"/>
              <a:ext cx="2453905" cy="461665"/>
            </a:xfrm>
            <a:prstGeom prst="rect">
              <a:avLst/>
            </a:prstGeom>
            <a:solidFill>
              <a:schemeClr val="bg1"/>
            </a:solidFill>
          </p:spPr>
          <p:txBody>
            <a:bodyPr wrap="square" rtlCol="0">
              <a:spAutoFit/>
            </a:bodyPr>
            <a:lstStyle/>
            <a:p>
              <a:pPr algn="ctr"/>
              <a:r>
                <a:rPr lang="en-US" altLang="ko-KR" sz="1200" dirty="0">
                  <a:solidFill>
                    <a:srgbClr val="FF0000"/>
                  </a:solidFill>
                </a:rPr>
                <a:t>She had your dark suit in greasy wash water all year.</a:t>
              </a:r>
            </a:p>
          </p:txBody>
        </p:sp>
        <p:sp>
          <p:nvSpPr>
            <p:cNvPr id="53" name="TextBox 52"/>
            <p:cNvSpPr txBox="1"/>
            <p:nvPr/>
          </p:nvSpPr>
          <p:spPr>
            <a:xfrm>
              <a:off x="8800670" y="4768753"/>
              <a:ext cx="2453905" cy="461665"/>
            </a:xfrm>
            <a:prstGeom prst="rect">
              <a:avLst/>
            </a:prstGeom>
            <a:solidFill>
              <a:schemeClr val="bg1"/>
            </a:solidFill>
          </p:spPr>
          <p:txBody>
            <a:bodyPr wrap="square" rtlCol="0">
              <a:spAutoFit/>
            </a:bodyPr>
            <a:lstStyle/>
            <a:p>
              <a:pPr algn="ctr"/>
              <a:r>
                <a:rPr lang="en-US" altLang="ko-KR" sz="1200" dirty="0">
                  <a:solidFill>
                    <a:srgbClr val="FF0000"/>
                  </a:solidFill>
                </a:rPr>
                <a:t>She had your dark suit in greasy wash water all year.</a:t>
              </a:r>
            </a:p>
          </p:txBody>
        </p:sp>
        <p:pic>
          <p:nvPicPr>
            <p:cNvPr id="59" name="1_ori">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7"/>
            <a:stretch>
              <a:fillRect/>
            </a:stretch>
          </p:blipFill>
          <p:spPr>
            <a:xfrm>
              <a:off x="3088777" y="3922677"/>
              <a:ext cx="609600" cy="609600"/>
            </a:xfrm>
            <a:prstGeom prst="rect">
              <a:avLst/>
            </a:prstGeom>
          </p:spPr>
        </p:pic>
        <p:pic>
          <p:nvPicPr>
            <p:cNvPr id="61" name="2휴지01-1_960fps_ori_cent_int_sevm">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17"/>
            <a:stretch>
              <a:fillRect/>
            </a:stretch>
          </p:blipFill>
          <p:spPr>
            <a:xfrm>
              <a:off x="6840304" y="3922677"/>
              <a:ext cx="609600" cy="609600"/>
            </a:xfrm>
            <a:prstGeom prst="rect">
              <a:avLst/>
            </a:prstGeom>
          </p:spPr>
        </p:pic>
        <p:pic>
          <p:nvPicPr>
            <p:cNvPr id="63" name="2휴지01-1_960fps_ori_cent_int_int_sr_sevm">
              <a:hlinkClick r:id="" action="ppaction://media"/>
            </p:cNvPr>
            <p:cNvPicPr>
              <a:picLocks noChangeAspect="1"/>
            </p:cNvPicPr>
            <p:nvPr>
              <a:audioFile r:link="rId6"/>
              <p:extLst>
                <p:ext uri="{DAA4B4D4-6D71-4841-9C94-3DE7FCFB9230}">
                  <p14:media xmlns:p14="http://schemas.microsoft.com/office/powerpoint/2010/main" r:embed="rId5"/>
                </p:ext>
              </p:extLst>
            </p:nvPr>
          </p:nvPicPr>
          <p:blipFill>
            <a:blip r:embed="rId17"/>
            <a:stretch>
              <a:fillRect/>
            </a:stretch>
          </p:blipFill>
          <p:spPr>
            <a:xfrm>
              <a:off x="11254575" y="3922677"/>
              <a:ext cx="609600" cy="609600"/>
            </a:xfrm>
            <a:prstGeom prst="rect">
              <a:avLst/>
            </a:prstGeom>
          </p:spPr>
        </p:pic>
      </p:grpSp>
    </p:spTree>
    <p:extLst>
      <p:ext uri="{BB962C8B-B14F-4D97-AF65-F5344CB8AC3E}">
        <p14:creationId xmlns:p14="http://schemas.microsoft.com/office/powerpoint/2010/main" val="492681595"/>
      </p:ext>
    </p:extLst>
  </p:cSld>
  <p:clrMapOvr>
    <a:masterClrMapping/>
  </p:clrMapOvr>
  <p:timing>
    <p:tnLst>
      <p:par>
        <p:cTn id="1" dur="indefinite" restart="never" nodeType="tmRoot">
          <p:childTnLst>
            <p:audio>
              <p:cMediaNode vol="80000">
                <p:cTn id="2" fill="hold" display="0">
                  <p:stCondLst>
                    <p:cond delay="indefinite"/>
                  </p:stCondLst>
                  <p:endCondLst>
                    <p:cond evt="onStopAudio" delay="0">
                      <p:tgtEl>
                        <p:sldTgt/>
                      </p:tgtEl>
                    </p:cond>
                  </p:endCondLst>
                </p:cTn>
                <p:tgtEl>
                  <p:spTgt spid="35"/>
                </p:tgtEl>
              </p:cMediaNode>
            </p:audio>
            <p:audio>
              <p:cMediaNode vol="80000">
                <p:cTn id="3" fill="hold" display="0">
                  <p:stCondLst>
                    <p:cond delay="indefinite"/>
                  </p:stCondLst>
                  <p:endCondLst>
                    <p:cond evt="onStopAudio" delay="0">
                      <p:tgtEl>
                        <p:sldTgt/>
                      </p:tgtEl>
                    </p:cond>
                  </p:endCondLst>
                </p:cTn>
                <p:tgtEl>
                  <p:spTgt spid="39"/>
                </p:tgtEl>
              </p:cMediaNode>
            </p:audio>
            <p:audio>
              <p:cMediaNode vol="80000">
                <p:cTn id="4" fill="hold" display="0">
                  <p:stCondLst>
                    <p:cond delay="indefinite"/>
                  </p:stCondLst>
                  <p:endCondLst>
                    <p:cond evt="onStopAudio" delay="0">
                      <p:tgtEl>
                        <p:sldTgt/>
                      </p:tgtEl>
                    </p:cond>
                  </p:endCondLst>
                </p:cTn>
                <p:tgtEl>
                  <p:spTgt spid="57"/>
                </p:tgtEl>
              </p:cMediaNode>
            </p:audio>
            <p:audio>
              <p:cMediaNode vol="80000">
                <p:cTn id="5" fill="hold" display="0">
                  <p:stCondLst>
                    <p:cond delay="indefinite"/>
                  </p:stCondLst>
                  <p:endCondLst>
                    <p:cond evt="onStopAudio" delay="0">
                      <p:tgtEl>
                        <p:sldTgt/>
                      </p:tgtEl>
                    </p:cond>
                  </p:endCondLst>
                </p:cTn>
                <p:tgtEl>
                  <p:spTgt spid="59"/>
                </p:tgtEl>
              </p:cMediaNode>
            </p:audio>
            <p:audio>
              <p:cMediaNode vol="78788">
                <p:cTn id="6" fill="hold" display="0">
                  <p:stCondLst>
                    <p:cond delay="indefinite"/>
                  </p:stCondLst>
                  <p:endCondLst>
                    <p:cond evt="onStopAudio" delay="0">
                      <p:tgtEl>
                        <p:sldTgt/>
                      </p:tgtEl>
                    </p:cond>
                  </p:endCondLst>
                </p:cTn>
                <p:tgtEl>
                  <p:spTgt spid="61"/>
                </p:tgtEl>
              </p:cMediaNode>
            </p:audio>
            <p:audio>
              <p:cMediaNode vol="80000">
                <p:cTn id="7" fill="hold" display="0">
                  <p:stCondLst>
                    <p:cond delay="indefinite"/>
                  </p:stCondLst>
                  <p:endCondLst>
                    <p:cond evt="onStopAudio" delay="0">
                      <p:tgtEl>
                        <p:sldTgt/>
                      </p:tgtEl>
                    </p:cond>
                  </p:endCondLst>
                </p:cTn>
                <p:tgtEl>
                  <p:spTgt spid="63"/>
                </p:tgtEl>
              </p:cMediaNode>
            </p:audio>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 name="Picture 48"/>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611536" y="1665874"/>
            <a:ext cx="2584247" cy="1722831"/>
          </a:xfrm>
          <a:prstGeom prst="rect">
            <a:avLst/>
          </a:prstGeom>
        </p:spPr>
      </p:pic>
      <p:pic>
        <p:nvPicPr>
          <p:cNvPr id="47" name="Picture 46"/>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592964" y="3388705"/>
            <a:ext cx="2648739" cy="1765826"/>
          </a:xfrm>
          <a:prstGeom prst="rect">
            <a:avLst/>
          </a:prstGeom>
        </p:spPr>
      </p:pic>
      <p:sp>
        <p:nvSpPr>
          <p:cNvPr id="2" name="Title 1"/>
          <p:cNvSpPr>
            <a:spLocks noGrp="1"/>
          </p:cNvSpPr>
          <p:nvPr>
            <p:ph type="title"/>
          </p:nvPr>
        </p:nvSpPr>
        <p:spPr>
          <a:xfrm>
            <a:off x="838200" y="365125"/>
            <a:ext cx="10515600" cy="854075"/>
          </a:xfrm>
        </p:spPr>
        <p:txBody>
          <a:bodyPr/>
          <a:lstStyle/>
          <a:p>
            <a:r>
              <a:rPr lang="en-US" altLang="ko-KR" b="1" dirty="0">
                <a:solidFill>
                  <a:srgbClr val="A5285F"/>
                </a:solidFill>
              </a:rPr>
              <a:t>Result - Korean</a:t>
            </a:r>
            <a:endParaRPr lang="en-US" b="1" dirty="0">
              <a:solidFill>
                <a:srgbClr val="A5285F"/>
              </a:solidFill>
            </a:endParaRPr>
          </a:p>
        </p:txBody>
      </p:sp>
      <p:sp>
        <p:nvSpPr>
          <p:cNvPr id="8" name="Title 1"/>
          <p:cNvSpPr txBox="1">
            <a:spLocks/>
          </p:cNvSpPr>
          <p:nvPr/>
        </p:nvSpPr>
        <p:spPr>
          <a:xfrm>
            <a:off x="0" y="1219201"/>
            <a:ext cx="12192000" cy="142671"/>
          </a:xfrm>
          <a:prstGeom prst="rect">
            <a:avLst/>
          </a:prstGeom>
          <a:solidFill>
            <a:srgbClr val="A5285F"/>
          </a:solidFill>
        </p:spPr>
        <p:txBody>
          <a:bodyPr vert="horz" lIns="91440" tIns="45720" rIns="91440" bIns="45720" rtlCol="0" anchor="ctr">
            <a:normAutofit fontScale="2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b="1" dirty="0">
              <a:solidFill>
                <a:schemeClr val="bg1"/>
              </a:solidFill>
              <a:effectLst>
                <a:outerShdw blurRad="38100" dist="38100" dir="2700000" algn="tl">
                  <a:srgbClr val="000000">
                    <a:alpha val="43137"/>
                  </a:srgbClr>
                </a:outerShdw>
              </a:effectLst>
            </a:endParaRPr>
          </a:p>
        </p:txBody>
      </p:sp>
      <p:cxnSp>
        <p:nvCxnSpPr>
          <p:cNvPr id="5" name="Straight Connector 4"/>
          <p:cNvCxnSpPr/>
          <p:nvPr/>
        </p:nvCxnSpPr>
        <p:spPr>
          <a:xfrm flipH="1">
            <a:off x="8070872" y="1699622"/>
            <a:ext cx="18083" cy="4848989"/>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4340963" y="1361872"/>
            <a:ext cx="2831830" cy="338554"/>
          </a:xfrm>
          <a:prstGeom prst="rect">
            <a:avLst/>
          </a:prstGeom>
          <a:noFill/>
        </p:spPr>
        <p:txBody>
          <a:bodyPr wrap="square" rtlCol="0">
            <a:spAutoFit/>
          </a:bodyPr>
          <a:lstStyle/>
          <a:p>
            <a:pPr algn="ctr"/>
            <a:r>
              <a:rPr lang="en-US" altLang="ko-KR" sz="1600" dirty="0">
                <a:solidFill>
                  <a:srgbClr val="FF0000"/>
                </a:solidFill>
              </a:rPr>
              <a:t>Visual Microphone</a:t>
            </a:r>
          </a:p>
        </p:txBody>
      </p:sp>
      <p:sp>
        <p:nvSpPr>
          <p:cNvPr id="15" name="TextBox 14"/>
          <p:cNvSpPr txBox="1"/>
          <p:nvPr/>
        </p:nvSpPr>
        <p:spPr>
          <a:xfrm>
            <a:off x="8789925" y="1361872"/>
            <a:ext cx="2831830" cy="338554"/>
          </a:xfrm>
          <a:prstGeom prst="rect">
            <a:avLst/>
          </a:prstGeom>
          <a:noFill/>
        </p:spPr>
        <p:txBody>
          <a:bodyPr wrap="square" rtlCol="0">
            <a:spAutoFit/>
          </a:bodyPr>
          <a:lstStyle/>
          <a:p>
            <a:pPr algn="ctr"/>
            <a:r>
              <a:rPr lang="en-US" altLang="ko-KR" sz="1600" dirty="0">
                <a:solidFill>
                  <a:srgbClr val="FF0000"/>
                </a:solidFill>
              </a:rPr>
              <a:t>Bandwidth Extended (1,000Hz)</a:t>
            </a:r>
          </a:p>
        </p:txBody>
      </p:sp>
      <p:cxnSp>
        <p:nvCxnSpPr>
          <p:cNvPr id="28" name="Straight Connector 27"/>
          <p:cNvCxnSpPr/>
          <p:nvPr/>
        </p:nvCxnSpPr>
        <p:spPr>
          <a:xfrm flipH="1">
            <a:off x="3772751" y="1699622"/>
            <a:ext cx="18083" cy="4848989"/>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503473" y="1361872"/>
            <a:ext cx="2831830" cy="338554"/>
          </a:xfrm>
          <a:prstGeom prst="rect">
            <a:avLst/>
          </a:prstGeom>
          <a:noFill/>
        </p:spPr>
        <p:txBody>
          <a:bodyPr wrap="square" rtlCol="0">
            <a:spAutoFit/>
          </a:bodyPr>
          <a:lstStyle/>
          <a:p>
            <a:pPr algn="ctr"/>
            <a:r>
              <a:rPr lang="en-US" altLang="ko-KR" sz="1600" dirty="0">
                <a:solidFill>
                  <a:srgbClr val="FF0000"/>
                </a:solidFill>
              </a:rPr>
              <a:t>Original Speech</a:t>
            </a:r>
          </a:p>
        </p:txBody>
      </p:sp>
      <p:pic>
        <p:nvPicPr>
          <p:cNvPr id="7" name="p5_ori">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22"/>
          <a:stretch>
            <a:fillRect/>
          </a:stretch>
        </p:blipFill>
        <p:spPr>
          <a:xfrm>
            <a:off x="3025472" y="2097765"/>
            <a:ext cx="609600" cy="609600"/>
          </a:xfrm>
          <a:prstGeom prst="rect">
            <a:avLst/>
          </a:prstGeom>
        </p:spPr>
      </p:pic>
      <p:pic>
        <p:nvPicPr>
          <p:cNvPr id="31" name="p1_ori">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22"/>
          <a:stretch>
            <a:fillRect/>
          </a:stretch>
        </p:blipFill>
        <p:spPr>
          <a:xfrm>
            <a:off x="3099959" y="3935334"/>
            <a:ext cx="609600" cy="609600"/>
          </a:xfrm>
          <a:prstGeom prst="rect">
            <a:avLst/>
          </a:prstGeom>
        </p:spPr>
      </p:pic>
      <p:pic>
        <p:nvPicPr>
          <p:cNvPr id="4" name="Picture 3"/>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573882" y="5076984"/>
            <a:ext cx="2648740" cy="1765826"/>
          </a:xfrm>
          <a:prstGeom prst="rect">
            <a:avLst/>
          </a:prstGeom>
        </p:spPr>
      </p:pic>
      <p:pic>
        <p:nvPicPr>
          <p:cNvPr id="6" name="p3_ori">
            <a:hlinkClick r:id="" action="ppaction://media"/>
          </p:cNvPr>
          <p:cNvPicPr>
            <a:picLocks noChangeAspect="1"/>
          </p:cNvPicPr>
          <p:nvPr>
            <a:audioFile r:link="rId6"/>
            <p:extLst>
              <p:ext uri="{DAA4B4D4-6D71-4841-9C94-3DE7FCFB9230}">
                <p14:media xmlns:p14="http://schemas.microsoft.com/office/powerpoint/2010/main" r:embed="rId5"/>
              </p:ext>
            </p:extLst>
          </p:nvPr>
        </p:nvPicPr>
        <p:blipFill>
          <a:blip r:embed="rId22"/>
          <a:stretch>
            <a:fillRect/>
          </a:stretch>
        </p:blipFill>
        <p:spPr>
          <a:xfrm>
            <a:off x="3088191" y="5655097"/>
            <a:ext cx="609600" cy="609600"/>
          </a:xfrm>
          <a:prstGeom prst="rect">
            <a:avLst/>
          </a:prstGeom>
        </p:spPr>
      </p:pic>
      <p:pic>
        <p:nvPicPr>
          <p:cNvPr id="13" name="Picture 12"/>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8735500" y="1665874"/>
            <a:ext cx="2584247" cy="1722831"/>
          </a:xfrm>
          <a:prstGeom prst="rect">
            <a:avLst/>
          </a:prstGeom>
        </p:spPr>
      </p:pic>
      <p:pic>
        <p:nvPicPr>
          <p:cNvPr id="16" name="감자칩-p5_960fps_ori_cent_int_int_sr_sevm">
            <a:hlinkClick r:id="" action="ppaction://media"/>
          </p:cNvPr>
          <p:cNvPicPr>
            <a:picLocks noChangeAspect="1"/>
          </p:cNvPicPr>
          <p:nvPr>
            <a:audioFile r:link="rId8"/>
            <p:extLst>
              <p:ext uri="{DAA4B4D4-6D71-4841-9C94-3DE7FCFB9230}">
                <p14:media xmlns:p14="http://schemas.microsoft.com/office/powerpoint/2010/main" r:embed="rId7"/>
              </p:ext>
            </p:extLst>
          </p:nvPr>
        </p:nvPicPr>
        <p:blipFill>
          <a:blip r:embed="rId22"/>
          <a:stretch>
            <a:fillRect/>
          </a:stretch>
        </p:blipFill>
        <p:spPr>
          <a:xfrm>
            <a:off x="11178144" y="2097765"/>
            <a:ext cx="609600" cy="609600"/>
          </a:xfrm>
          <a:prstGeom prst="rect">
            <a:avLst/>
          </a:prstGeom>
        </p:spPr>
      </p:pic>
      <p:pic>
        <p:nvPicPr>
          <p:cNvPr id="17" name="Picture 16"/>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4441647" y="1660577"/>
            <a:ext cx="2592192" cy="1728128"/>
          </a:xfrm>
          <a:prstGeom prst="rect">
            <a:avLst/>
          </a:prstGeom>
        </p:spPr>
      </p:pic>
      <p:pic>
        <p:nvPicPr>
          <p:cNvPr id="18" name="감자칩-p5_960fps_ori_cent_int_sevm">
            <a:hlinkClick r:id="" action="ppaction://media"/>
          </p:cNvPr>
          <p:cNvPicPr>
            <a:picLocks noChangeAspect="1"/>
          </p:cNvPicPr>
          <p:nvPr>
            <a:audioFile r:link="rId10"/>
            <p:extLst>
              <p:ext uri="{DAA4B4D4-6D71-4841-9C94-3DE7FCFB9230}">
                <p14:media xmlns:p14="http://schemas.microsoft.com/office/powerpoint/2010/main" r:embed="rId9"/>
              </p:ext>
            </p:extLst>
          </p:nvPr>
        </p:nvPicPr>
        <p:blipFill>
          <a:blip r:embed="rId22"/>
          <a:stretch>
            <a:fillRect/>
          </a:stretch>
        </p:blipFill>
        <p:spPr>
          <a:xfrm>
            <a:off x="6841698" y="2097765"/>
            <a:ext cx="609600" cy="609600"/>
          </a:xfrm>
          <a:prstGeom prst="rect">
            <a:avLst/>
          </a:prstGeom>
        </p:spPr>
      </p:pic>
      <p:pic>
        <p:nvPicPr>
          <p:cNvPr id="19" name="Picture 18"/>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4494375" y="3388705"/>
            <a:ext cx="2538175" cy="1692116"/>
          </a:xfrm>
          <a:prstGeom prst="rect">
            <a:avLst/>
          </a:prstGeom>
        </p:spPr>
      </p:pic>
      <p:pic>
        <p:nvPicPr>
          <p:cNvPr id="20" name="감자칩-p1_960fps_ori_cent_int_sevm">
            <a:hlinkClick r:id="" action="ppaction://media"/>
          </p:cNvPr>
          <p:cNvPicPr>
            <a:picLocks noChangeAspect="1"/>
          </p:cNvPicPr>
          <p:nvPr>
            <a:audioFile r:link="rId12"/>
            <p:extLst>
              <p:ext uri="{DAA4B4D4-6D71-4841-9C94-3DE7FCFB9230}">
                <p14:media xmlns:p14="http://schemas.microsoft.com/office/powerpoint/2010/main" r:embed="rId11"/>
              </p:ext>
            </p:extLst>
          </p:nvPr>
        </p:nvPicPr>
        <p:blipFill>
          <a:blip r:embed="rId22"/>
          <a:stretch>
            <a:fillRect/>
          </a:stretch>
        </p:blipFill>
        <p:spPr>
          <a:xfrm>
            <a:off x="6840753" y="3929963"/>
            <a:ext cx="609600" cy="609600"/>
          </a:xfrm>
          <a:prstGeom prst="rect">
            <a:avLst/>
          </a:prstGeom>
        </p:spPr>
      </p:pic>
      <p:pic>
        <p:nvPicPr>
          <p:cNvPr id="21" name="Picture 20"/>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8734555" y="3388706"/>
            <a:ext cx="2648740" cy="1765826"/>
          </a:xfrm>
          <a:prstGeom prst="rect">
            <a:avLst/>
          </a:prstGeom>
        </p:spPr>
      </p:pic>
      <p:pic>
        <p:nvPicPr>
          <p:cNvPr id="22" name="감자칩-p1_960fps_ori_cent_int_int_sr_sevm">
            <a:hlinkClick r:id="" action="ppaction://media"/>
          </p:cNvPr>
          <p:cNvPicPr>
            <a:picLocks noChangeAspect="1"/>
          </p:cNvPicPr>
          <p:nvPr>
            <a:audioFile r:link="rId14"/>
            <p:extLst>
              <p:ext uri="{DAA4B4D4-6D71-4841-9C94-3DE7FCFB9230}">
                <p14:media xmlns:p14="http://schemas.microsoft.com/office/powerpoint/2010/main" r:embed="rId13"/>
              </p:ext>
            </p:extLst>
          </p:nvPr>
        </p:nvPicPr>
        <p:blipFill>
          <a:blip r:embed="rId22"/>
          <a:stretch>
            <a:fillRect/>
          </a:stretch>
        </p:blipFill>
        <p:spPr>
          <a:xfrm>
            <a:off x="11178144" y="3929963"/>
            <a:ext cx="609600" cy="609600"/>
          </a:xfrm>
          <a:prstGeom prst="rect">
            <a:avLst/>
          </a:prstGeom>
        </p:spPr>
      </p:pic>
      <p:pic>
        <p:nvPicPr>
          <p:cNvPr id="24" name="Picture 23"/>
          <p:cNvPicPr>
            <a:picLocks noChangeAspect="1"/>
          </p:cNvPicPr>
          <p:nvPr/>
        </p:nvPicPr>
        <p:blipFill>
          <a:blip r:embed="rId28" cstate="print">
            <a:extLst>
              <a:ext uri="{28A0092B-C50C-407E-A947-70E740481C1C}">
                <a14:useLocalDpi xmlns:a14="http://schemas.microsoft.com/office/drawing/2010/main" val="0"/>
              </a:ext>
            </a:extLst>
          </a:blip>
          <a:stretch>
            <a:fillRect/>
          </a:stretch>
        </p:blipFill>
        <p:spPr>
          <a:xfrm>
            <a:off x="4439092" y="5076985"/>
            <a:ext cx="2593458" cy="1728972"/>
          </a:xfrm>
          <a:prstGeom prst="rect">
            <a:avLst/>
          </a:prstGeom>
        </p:spPr>
      </p:pic>
      <p:pic>
        <p:nvPicPr>
          <p:cNvPr id="25" name="감자칩-p3_960fps_ori_cent_int_sevm">
            <a:hlinkClick r:id="" action="ppaction://media"/>
          </p:cNvPr>
          <p:cNvPicPr>
            <a:picLocks noChangeAspect="1"/>
          </p:cNvPicPr>
          <p:nvPr>
            <a:audioFile r:link="rId16"/>
            <p:extLst>
              <p:ext uri="{DAA4B4D4-6D71-4841-9C94-3DE7FCFB9230}">
                <p14:media xmlns:p14="http://schemas.microsoft.com/office/powerpoint/2010/main" r:embed="rId15"/>
              </p:ext>
            </p:extLst>
          </p:nvPr>
        </p:nvPicPr>
        <p:blipFill>
          <a:blip r:embed="rId22"/>
          <a:stretch>
            <a:fillRect/>
          </a:stretch>
        </p:blipFill>
        <p:spPr>
          <a:xfrm>
            <a:off x="6840304" y="5655097"/>
            <a:ext cx="609600" cy="609600"/>
          </a:xfrm>
          <a:prstGeom prst="rect">
            <a:avLst/>
          </a:prstGeom>
        </p:spPr>
      </p:pic>
      <p:pic>
        <p:nvPicPr>
          <p:cNvPr id="26" name="Picture 25"/>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8705060" y="5076984"/>
            <a:ext cx="2648740" cy="1765826"/>
          </a:xfrm>
          <a:prstGeom prst="rect">
            <a:avLst/>
          </a:prstGeom>
        </p:spPr>
      </p:pic>
      <p:pic>
        <p:nvPicPr>
          <p:cNvPr id="27" name="감자칩-p3_960fps_ori_cent_int_int_sr_sevm">
            <a:hlinkClick r:id="" action="ppaction://media"/>
          </p:cNvPr>
          <p:cNvPicPr>
            <a:picLocks noChangeAspect="1"/>
          </p:cNvPicPr>
          <p:nvPr>
            <a:audioFile r:link="rId18"/>
            <p:extLst>
              <p:ext uri="{DAA4B4D4-6D71-4841-9C94-3DE7FCFB9230}">
                <p14:media xmlns:p14="http://schemas.microsoft.com/office/powerpoint/2010/main" r:embed="rId17"/>
              </p:ext>
            </p:extLst>
          </p:nvPr>
        </p:nvPicPr>
        <p:blipFill>
          <a:blip r:embed="rId22"/>
          <a:stretch>
            <a:fillRect/>
          </a:stretch>
        </p:blipFill>
        <p:spPr>
          <a:xfrm>
            <a:off x="11178144" y="5655097"/>
            <a:ext cx="609600" cy="609600"/>
          </a:xfrm>
          <a:prstGeom prst="rect">
            <a:avLst/>
          </a:prstGeom>
        </p:spPr>
      </p:pic>
      <p:sp>
        <p:nvSpPr>
          <p:cNvPr id="43" name="TextBox 42"/>
          <p:cNvSpPr txBox="1"/>
          <p:nvPr/>
        </p:nvSpPr>
        <p:spPr>
          <a:xfrm>
            <a:off x="671299" y="3046819"/>
            <a:ext cx="2453905" cy="461665"/>
          </a:xfrm>
          <a:prstGeom prst="rect">
            <a:avLst/>
          </a:prstGeom>
          <a:solidFill>
            <a:schemeClr val="bg1"/>
          </a:solidFill>
        </p:spPr>
        <p:txBody>
          <a:bodyPr wrap="square" rtlCol="0">
            <a:spAutoFit/>
          </a:bodyPr>
          <a:lstStyle/>
          <a:p>
            <a:pPr algn="ctr"/>
            <a:r>
              <a:rPr lang="ko-KR" altLang="en-US" sz="1200" dirty="0">
                <a:solidFill>
                  <a:srgbClr val="FF0000"/>
                </a:solidFill>
              </a:rPr>
              <a:t>아시아나 항공을 이용해주신 승객 여러분께</a:t>
            </a:r>
            <a:endParaRPr lang="en-US" altLang="ko-KR" sz="1200" dirty="0">
              <a:solidFill>
                <a:srgbClr val="FF0000"/>
              </a:solidFill>
            </a:endParaRPr>
          </a:p>
        </p:txBody>
      </p:sp>
      <p:sp>
        <p:nvSpPr>
          <p:cNvPr id="46" name="TextBox 45"/>
          <p:cNvSpPr txBox="1"/>
          <p:nvPr/>
        </p:nvSpPr>
        <p:spPr>
          <a:xfrm>
            <a:off x="4529925" y="3046819"/>
            <a:ext cx="2453905" cy="461665"/>
          </a:xfrm>
          <a:prstGeom prst="rect">
            <a:avLst/>
          </a:prstGeom>
          <a:solidFill>
            <a:schemeClr val="bg1"/>
          </a:solidFill>
        </p:spPr>
        <p:txBody>
          <a:bodyPr wrap="square" rtlCol="0">
            <a:spAutoFit/>
          </a:bodyPr>
          <a:lstStyle/>
          <a:p>
            <a:pPr algn="ctr"/>
            <a:r>
              <a:rPr lang="ko-KR" altLang="en-US" sz="1200" dirty="0">
                <a:solidFill>
                  <a:srgbClr val="FF0000"/>
                </a:solidFill>
              </a:rPr>
              <a:t>아시아나 항공을 이용해주신 승객 여러분께</a:t>
            </a:r>
            <a:endParaRPr lang="en-US" altLang="ko-KR" sz="1200" dirty="0">
              <a:solidFill>
                <a:srgbClr val="FF0000"/>
              </a:solidFill>
            </a:endParaRPr>
          </a:p>
        </p:txBody>
      </p:sp>
      <p:sp>
        <p:nvSpPr>
          <p:cNvPr id="50" name="TextBox 49"/>
          <p:cNvSpPr txBox="1"/>
          <p:nvPr/>
        </p:nvSpPr>
        <p:spPr>
          <a:xfrm>
            <a:off x="8800670" y="3046819"/>
            <a:ext cx="2453905" cy="461665"/>
          </a:xfrm>
          <a:prstGeom prst="rect">
            <a:avLst/>
          </a:prstGeom>
          <a:solidFill>
            <a:schemeClr val="bg1"/>
          </a:solidFill>
        </p:spPr>
        <p:txBody>
          <a:bodyPr wrap="square" rtlCol="0">
            <a:spAutoFit/>
          </a:bodyPr>
          <a:lstStyle/>
          <a:p>
            <a:pPr algn="ctr"/>
            <a:r>
              <a:rPr lang="ko-KR" altLang="en-US" sz="1200" dirty="0">
                <a:solidFill>
                  <a:srgbClr val="FF0000"/>
                </a:solidFill>
              </a:rPr>
              <a:t>아시아나 항공을 이용해주신 승객 여러분께</a:t>
            </a:r>
            <a:endParaRPr lang="en-US" altLang="ko-KR" sz="1200" dirty="0">
              <a:solidFill>
                <a:srgbClr val="FF0000"/>
              </a:solidFill>
            </a:endParaRPr>
          </a:p>
        </p:txBody>
      </p:sp>
      <p:sp>
        <p:nvSpPr>
          <p:cNvPr id="51" name="TextBox 50"/>
          <p:cNvSpPr txBox="1"/>
          <p:nvPr/>
        </p:nvSpPr>
        <p:spPr>
          <a:xfrm>
            <a:off x="671299" y="4768753"/>
            <a:ext cx="2453905" cy="461665"/>
          </a:xfrm>
          <a:prstGeom prst="rect">
            <a:avLst/>
          </a:prstGeom>
          <a:solidFill>
            <a:schemeClr val="bg1"/>
          </a:solidFill>
        </p:spPr>
        <p:txBody>
          <a:bodyPr wrap="square" rtlCol="0">
            <a:spAutoFit/>
          </a:bodyPr>
          <a:lstStyle/>
          <a:p>
            <a:pPr algn="ctr"/>
            <a:r>
              <a:rPr lang="ko-KR" altLang="en-US" sz="1200" dirty="0">
                <a:solidFill>
                  <a:srgbClr val="FF0000"/>
                </a:solidFill>
              </a:rPr>
              <a:t>안전을 위해 좌석 벨트는 계속 매고 계시고</a:t>
            </a:r>
            <a:endParaRPr lang="en-US" altLang="ko-KR" sz="1200" dirty="0">
              <a:solidFill>
                <a:srgbClr val="FF0000"/>
              </a:solidFill>
            </a:endParaRPr>
          </a:p>
        </p:txBody>
      </p:sp>
      <p:sp>
        <p:nvSpPr>
          <p:cNvPr id="52" name="TextBox 51"/>
          <p:cNvSpPr txBox="1"/>
          <p:nvPr/>
        </p:nvSpPr>
        <p:spPr>
          <a:xfrm>
            <a:off x="4529925" y="4768753"/>
            <a:ext cx="2453905" cy="461665"/>
          </a:xfrm>
          <a:prstGeom prst="rect">
            <a:avLst/>
          </a:prstGeom>
          <a:solidFill>
            <a:schemeClr val="bg1"/>
          </a:solidFill>
        </p:spPr>
        <p:txBody>
          <a:bodyPr wrap="square" rtlCol="0">
            <a:spAutoFit/>
          </a:bodyPr>
          <a:lstStyle/>
          <a:p>
            <a:pPr algn="ctr"/>
            <a:r>
              <a:rPr lang="ko-KR" altLang="en-US" sz="1200" dirty="0">
                <a:solidFill>
                  <a:srgbClr val="FF0000"/>
                </a:solidFill>
              </a:rPr>
              <a:t>안전을 위해 좌석 벨트는 계속 매고 계시고</a:t>
            </a:r>
            <a:endParaRPr lang="en-US" altLang="ko-KR" sz="1200" dirty="0">
              <a:solidFill>
                <a:srgbClr val="FF0000"/>
              </a:solidFill>
            </a:endParaRPr>
          </a:p>
        </p:txBody>
      </p:sp>
      <p:sp>
        <p:nvSpPr>
          <p:cNvPr id="53" name="TextBox 52"/>
          <p:cNvSpPr txBox="1"/>
          <p:nvPr/>
        </p:nvSpPr>
        <p:spPr>
          <a:xfrm>
            <a:off x="8800670" y="4768753"/>
            <a:ext cx="2453905" cy="461665"/>
          </a:xfrm>
          <a:prstGeom prst="rect">
            <a:avLst/>
          </a:prstGeom>
          <a:solidFill>
            <a:schemeClr val="bg1"/>
          </a:solidFill>
        </p:spPr>
        <p:txBody>
          <a:bodyPr wrap="square" rtlCol="0">
            <a:spAutoFit/>
          </a:bodyPr>
          <a:lstStyle/>
          <a:p>
            <a:pPr algn="ctr"/>
            <a:r>
              <a:rPr lang="ko-KR" altLang="en-US" sz="1200" dirty="0">
                <a:solidFill>
                  <a:srgbClr val="FF0000"/>
                </a:solidFill>
              </a:rPr>
              <a:t>안전을 위해 좌석 벨트는 계속 매고 계시고</a:t>
            </a:r>
            <a:endParaRPr lang="en-US" altLang="ko-KR" sz="1200" dirty="0">
              <a:solidFill>
                <a:srgbClr val="FF0000"/>
              </a:solidFill>
            </a:endParaRPr>
          </a:p>
        </p:txBody>
      </p:sp>
      <p:sp>
        <p:nvSpPr>
          <p:cNvPr id="54" name="TextBox 53"/>
          <p:cNvSpPr txBox="1"/>
          <p:nvPr/>
        </p:nvSpPr>
        <p:spPr>
          <a:xfrm>
            <a:off x="671299" y="6414800"/>
            <a:ext cx="2453905" cy="461665"/>
          </a:xfrm>
          <a:prstGeom prst="rect">
            <a:avLst/>
          </a:prstGeom>
          <a:solidFill>
            <a:schemeClr val="bg1"/>
          </a:solidFill>
        </p:spPr>
        <p:txBody>
          <a:bodyPr wrap="square" rtlCol="0">
            <a:spAutoFit/>
          </a:bodyPr>
          <a:lstStyle/>
          <a:p>
            <a:pPr algn="ctr"/>
            <a:r>
              <a:rPr lang="ko-KR" altLang="en-US" sz="1200" dirty="0">
                <a:solidFill>
                  <a:srgbClr val="FF0000"/>
                </a:solidFill>
              </a:rPr>
              <a:t>안에있는 물건이 떨어져 다치지 않도록</a:t>
            </a:r>
            <a:endParaRPr lang="en-US" altLang="ko-KR" sz="1200" dirty="0">
              <a:solidFill>
                <a:srgbClr val="FF0000"/>
              </a:solidFill>
            </a:endParaRPr>
          </a:p>
        </p:txBody>
      </p:sp>
      <p:sp>
        <p:nvSpPr>
          <p:cNvPr id="55" name="TextBox 54"/>
          <p:cNvSpPr txBox="1"/>
          <p:nvPr/>
        </p:nvSpPr>
        <p:spPr>
          <a:xfrm>
            <a:off x="4529925" y="6414800"/>
            <a:ext cx="2453905" cy="461665"/>
          </a:xfrm>
          <a:prstGeom prst="rect">
            <a:avLst/>
          </a:prstGeom>
          <a:solidFill>
            <a:schemeClr val="bg1"/>
          </a:solidFill>
        </p:spPr>
        <p:txBody>
          <a:bodyPr wrap="square" rtlCol="0">
            <a:spAutoFit/>
          </a:bodyPr>
          <a:lstStyle/>
          <a:p>
            <a:pPr algn="ctr"/>
            <a:r>
              <a:rPr lang="ko-KR" altLang="en-US" sz="1200" dirty="0">
                <a:solidFill>
                  <a:srgbClr val="FF0000"/>
                </a:solidFill>
              </a:rPr>
              <a:t>안에있는 물건이 떨어져 다치지 않도록</a:t>
            </a:r>
            <a:endParaRPr lang="en-US" altLang="ko-KR" sz="1200" dirty="0">
              <a:solidFill>
                <a:srgbClr val="FF0000"/>
              </a:solidFill>
            </a:endParaRPr>
          </a:p>
        </p:txBody>
      </p:sp>
      <p:sp>
        <p:nvSpPr>
          <p:cNvPr id="56" name="TextBox 55"/>
          <p:cNvSpPr txBox="1"/>
          <p:nvPr/>
        </p:nvSpPr>
        <p:spPr>
          <a:xfrm>
            <a:off x="8800670" y="6414800"/>
            <a:ext cx="2453905" cy="461665"/>
          </a:xfrm>
          <a:prstGeom prst="rect">
            <a:avLst/>
          </a:prstGeom>
          <a:solidFill>
            <a:schemeClr val="bg1"/>
          </a:solidFill>
        </p:spPr>
        <p:txBody>
          <a:bodyPr wrap="square" rtlCol="0">
            <a:spAutoFit/>
          </a:bodyPr>
          <a:lstStyle/>
          <a:p>
            <a:pPr algn="ctr"/>
            <a:r>
              <a:rPr lang="ko-KR" altLang="en-US" sz="1200" dirty="0">
                <a:solidFill>
                  <a:srgbClr val="FF0000"/>
                </a:solidFill>
              </a:rPr>
              <a:t>안에있는 물건이 떨어져 다치지 않도록</a:t>
            </a:r>
            <a:endParaRPr lang="en-US" altLang="ko-KR" sz="1200" dirty="0">
              <a:solidFill>
                <a:srgbClr val="FF0000"/>
              </a:solidFill>
            </a:endParaRPr>
          </a:p>
        </p:txBody>
      </p:sp>
    </p:spTree>
    <p:extLst>
      <p:ext uri="{BB962C8B-B14F-4D97-AF65-F5344CB8AC3E}">
        <p14:creationId xmlns:p14="http://schemas.microsoft.com/office/powerpoint/2010/main" val="25762932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775" fill="hold"/>
                                        <p:tgtEl>
                                          <p:spTgt spid="7"/>
                                        </p:tgtEl>
                                      </p:cBhvr>
                                    </p:cmd>
                                  </p:childTnLst>
                                </p:cTn>
                              </p:par>
                            </p:childTnLst>
                          </p:cTn>
                        </p:par>
                      </p:childTnLst>
                    </p:cTn>
                  </p:par>
                </p:childTnLst>
              </p:cTn>
              <p:nextCondLst>
                <p:cond evt="onClick" delay="0">
                  <p:tgtEl>
                    <p:spTgt spid="7"/>
                  </p:tgtEl>
                </p:cond>
              </p:nextCondLst>
            </p:seq>
            <p:audio>
              <p:cMediaNode vol="80000">
                <p:cTn id="7" fill="hold" display="0">
                  <p:stCondLst>
                    <p:cond delay="indefinite"/>
                  </p:stCondLst>
                  <p:endCondLst>
                    <p:cond evt="onStopAudio" delay="0">
                      <p:tgtEl>
                        <p:sldTgt/>
                      </p:tgtEl>
                    </p:cond>
                  </p:endCondLst>
                </p:cTn>
                <p:tgtEl>
                  <p:spTgt spid="7"/>
                </p:tgtEl>
              </p:cMediaNode>
            </p:audio>
            <p:seq concurrent="1" nextAc="seek">
              <p:cTn id="8" restart="whenNotActive" fill="hold" evtFilter="cancelBubble" nodeType="interactiveSeq">
                <p:stCondLst>
                  <p:cond evt="onClick" delay="0">
                    <p:tgtEl>
                      <p:spTgt spid="31"/>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2982" fill="hold"/>
                                        <p:tgtEl>
                                          <p:spTgt spid="31"/>
                                        </p:tgtEl>
                                      </p:cBhvr>
                                    </p:cmd>
                                  </p:childTnLst>
                                </p:cTn>
                              </p:par>
                            </p:childTnLst>
                          </p:cTn>
                        </p:par>
                      </p:childTnLst>
                    </p:cTn>
                  </p:par>
                </p:childTnLst>
              </p:cTn>
              <p:nextCondLst>
                <p:cond evt="onClick" delay="0">
                  <p:tgtEl>
                    <p:spTgt spid="31"/>
                  </p:tgtEl>
                </p:cond>
              </p:nextCondLst>
            </p:seq>
            <p:audio>
              <p:cMediaNode vol="80000">
                <p:cTn id="13" fill="hold" display="0">
                  <p:stCondLst>
                    <p:cond delay="indefinite"/>
                  </p:stCondLst>
                  <p:endCondLst>
                    <p:cond evt="onStopAudio" delay="0">
                      <p:tgtEl>
                        <p:sldTgt/>
                      </p:tgtEl>
                    </p:cond>
                  </p:endCondLst>
                </p:cTn>
                <p:tgtEl>
                  <p:spTgt spid="31"/>
                </p:tgtEl>
              </p:cMediaNode>
            </p:audio>
            <p:seq concurrent="1" nextAc="seek">
              <p:cTn id="14" restart="whenNotActive" fill="hold" evtFilter="cancelBubble" nodeType="interactiveSeq">
                <p:stCondLst>
                  <p:cond evt="onClick" delay="0">
                    <p:tgtEl>
                      <p:spTgt spid="6"/>
                    </p:tgtEl>
                  </p:cond>
                </p:stCondLst>
                <p:endSync evt="end" delay="0">
                  <p:rtn val="all"/>
                </p:endSync>
                <p:childTnLst>
                  <p:par>
                    <p:cTn id="15" fill="hold">
                      <p:stCondLst>
                        <p:cond delay="0"/>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2721" fill="hold"/>
                                        <p:tgtEl>
                                          <p:spTgt spid="6"/>
                                        </p:tgtEl>
                                      </p:cBhvr>
                                    </p:cmd>
                                  </p:childTnLst>
                                </p:cTn>
                              </p:par>
                            </p:childTnLst>
                          </p:cTn>
                        </p:par>
                      </p:childTnLst>
                    </p:cTn>
                  </p:par>
                </p:childTnLst>
              </p:cTn>
              <p:nextCondLst>
                <p:cond evt="onClick" delay="0">
                  <p:tgtEl>
                    <p:spTgt spid="6"/>
                  </p:tgtEl>
                </p:cond>
              </p:nextCondLst>
            </p:seq>
            <p:audio>
              <p:cMediaNode vol="80000">
                <p:cTn id="19" fill="hold" display="0">
                  <p:stCondLst>
                    <p:cond delay="indefinite"/>
                  </p:stCondLst>
                  <p:endCondLst>
                    <p:cond evt="onStopAudio" delay="0">
                      <p:tgtEl>
                        <p:sldTgt/>
                      </p:tgtEl>
                    </p:cond>
                  </p:endCondLst>
                </p:cTn>
                <p:tgtEl>
                  <p:spTgt spid="6"/>
                </p:tgtEl>
              </p:cMediaNode>
            </p:audio>
            <p:seq concurrent="1" nextAc="seek">
              <p:cTn id="20" restart="whenNotActive" fill="hold" evtFilter="cancelBubble" nodeType="interactiveSeq">
                <p:stCondLst>
                  <p:cond evt="onClick" delay="0">
                    <p:tgtEl>
                      <p:spTgt spid="16"/>
                    </p:tgtEl>
                  </p:cond>
                </p:stCondLst>
                <p:endSync evt="end" delay="0">
                  <p:rtn val="all"/>
                </p:endSync>
                <p:childTnLst>
                  <p:par>
                    <p:cTn id="21" fill="hold">
                      <p:stCondLst>
                        <p:cond delay="0"/>
                      </p:stCondLst>
                      <p:childTnLst>
                        <p:par>
                          <p:cTn id="22" fill="hold">
                            <p:stCondLst>
                              <p:cond delay="0"/>
                            </p:stCondLst>
                            <p:childTnLst>
                              <p:par>
                                <p:cTn id="23" presetID="1" presetClass="mediacall" presetSubtype="0" fill="hold" nodeType="clickEffect">
                                  <p:stCondLst>
                                    <p:cond delay="0"/>
                                  </p:stCondLst>
                                  <p:childTnLst>
                                    <p:cmd type="call" cmd="playFrom(0.0)">
                                      <p:cBhvr>
                                        <p:cTn id="24" dur="2775" fill="hold"/>
                                        <p:tgtEl>
                                          <p:spTgt spid="16"/>
                                        </p:tgtEl>
                                      </p:cBhvr>
                                    </p:cmd>
                                  </p:childTnLst>
                                </p:cTn>
                              </p:par>
                            </p:childTnLst>
                          </p:cTn>
                        </p:par>
                      </p:childTnLst>
                    </p:cTn>
                  </p:par>
                </p:childTnLst>
              </p:cTn>
              <p:nextCondLst>
                <p:cond evt="onClick" delay="0">
                  <p:tgtEl>
                    <p:spTgt spid="16"/>
                  </p:tgtEl>
                </p:cond>
              </p:nextCondLst>
            </p:seq>
            <p:audio>
              <p:cMediaNode vol="80000">
                <p:cTn id="25" fill="hold" display="0">
                  <p:stCondLst>
                    <p:cond delay="indefinite"/>
                  </p:stCondLst>
                  <p:endCondLst>
                    <p:cond evt="onStopAudio" delay="0">
                      <p:tgtEl>
                        <p:sldTgt/>
                      </p:tgtEl>
                    </p:cond>
                  </p:endCondLst>
                </p:cTn>
                <p:tgtEl>
                  <p:spTgt spid="16"/>
                </p:tgtEl>
              </p:cMediaNode>
            </p:audio>
            <p:seq concurrent="1" nextAc="seek">
              <p:cTn id="26" restart="whenNotActive" fill="hold" evtFilter="cancelBubble" nodeType="interactiveSeq">
                <p:stCondLst>
                  <p:cond evt="onClick" delay="0">
                    <p:tgtEl>
                      <p:spTgt spid="18"/>
                    </p:tgtEl>
                  </p:cond>
                </p:stCondLst>
                <p:endSync evt="end" delay="0">
                  <p:rtn val="all"/>
                </p:endSync>
                <p:childTnLst>
                  <p:par>
                    <p:cTn id="27" fill="hold">
                      <p:stCondLst>
                        <p:cond delay="0"/>
                      </p:stCondLst>
                      <p:childTnLst>
                        <p:par>
                          <p:cTn id="28" fill="hold">
                            <p:stCondLst>
                              <p:cond delay="0"/>
                            </p:stCondLst>
                            <p:childTnLst>
                              <p:par>
                                <p:cTn id="29" presetID="1" presetClass="mediacall" presetSubtype="0" fill="hold" nodeType="clickEffect">
                                  <p:stCondLst>
                                    <p:cond delay="0"/>
                                  </p:stCondLst>
                                  <p:childTnLst>
                                    <p:cmd type="call" cmd="playFrom(0.0)">
                                      <p:cBhvr>
                                        <p:cTn id="30" dur="2775" fill="hold"/>
                                        <p:tgtEl>
                                          <p:spTgt spid="18"/>
                                        </p:tgtEl>
                                      </p:cBhvr>
                                    </p:cmd>
                                  </p:childTnLst>
                                </p:cTn>
                              </p:par>
                            </p:childTnLst>
                          </p:cTn>
                        </p:par>
                      </p:childTnLst>
                    </p:cTn>
                  </p:par>
                </p:childTnLst>
              </p:cTn>
              <p:nextCondLst>
                <p:cond evt="onClick" delay="0">
                  <p:tgtEl>
                    <p:spTgt spid="18"/>
                  </p:tgtEl>
                </p:cond>
              </p:nextCondLst>
            </p:seq>
            <p:audio>
              <p:cMediaNode vol="80000">
                <p:cTn id="31" fill="hold" display="0">
                  <p:stCondLst>
                    <p:cond delay="indefinite"/>
                  </p:stCondLst>
                  <p:endCondLst>
                    <p:cond evt="onStopAudio" delay="0">
                      <p:tgtEl>
                        <p:sldTgt/>
                      </p:tgtEl>
                    </p:cond>
                  </p:endCondLst>
                </p:cTn>
                <p:tgtEl>
                  <p:spTgt spid="18"/>
                </p:tgtEl>
              </p:cMediaNode>
            </p:audio>
            <p:seq concurrent="1" nextAc="seek">
              <p:cTn id="32" restart="whenNotActive" fill="hold" evtFilter="cancelBubble" nodeType="interactiveSeq">
                <p:stCondLst>
                  <p:cond evt="onClick" delay="0">
                    <p:tgtEl>
                      <p:spTgt spid="20"/>
                    </p:tgtEl>
                  </p:cond>
                </p:stCondLst>
                <p:endSync evt="end" delay="0">
                  <p:rtn val="all"/>
                </p:endSync>
                <p:childTnLst>
                  <p:par>
                    <p:cTn id="33" fill="hold">
                      <p:stCondLst>
                        <p:cond delay="0"/>
                      </p:stCondLst>
                      <p:childTnLst>
                        <p:par>
                          <p:cTn id="34" fill="hold">
                            <p:stCondLst>
                              <p:cond delay="0"/>
                            </p:stCondLst>
                            <p:childTnLst>
                              <p:par>
                                <p:cTn id="35" presetID="1" presetClass="mediacall" presetSubtype="0" fill="hold" nodeType="clickEffect">
                                  <p:stCondLst>
                                    <p:cond delay="0"/>
                                  </p:stCondLst>
                                  <p:childTnLst>
                                    <p:cmd type="call" cmd="playFrom(0.0)">
                                      <p:cBhvr>
                                        <p:cTn id="36" dur="2982" fill="hold"/>
                                        <p:tgtEl>
                                          <p:spTgt spid="20"/>
                                        </p:tgtEl>
                                      </p:cBhvr>
                                    </p:cmd>
                                  </p:childTnLst>
                                </p:cTn>
                              </p:par>
                            </p:childTnLst>
                          </p:cTn>
                        </p:par>
                      </p:childTnLst>
                    </p:cTn>
                  </p:par>
                </p:childTnLst>
              </p:cTn>
              <p:nextCondLst>
                <p:cond evt="onClick" delay="0">
                  <p:tgtEl>
                    <p:spTgt spid="20"/>
                  </p:tgtEl>
                </p:cond>
              </p:nextCondLst>
            </p:seq>
            <p:audio>
              <p:cMediaNode vol="80000">
                <p:cTn id="37" fill="hold" display="0">
                  <p:stCondLst>
                    <p:cond delay="indefinite"/>
                  </p:stCondLst>
                  <p:endCondLst>
                    <p:cond evt="onStopAudio" delay="0">
                      <p:tgtEl>
                        <p:sldTgt/>
                      </p:tgtEl>
                    </p:cond>
                  </p:endCondLst>
                </p:cTn>
                <p:tgtEl>
                  <p:spTgt spid="20"/>
                </p:tgtEl>
              </p:cMediaNode>
            </p:audio>
            <p:seq concurrent="1" nextAc="seek">
              <p:cTn id="38" restart="whenNotActive" fill="hold" evtFilter="cancelBubble" nodeType="interactiveSeq">
                <p:stCondLst>
                  <p:cond evt="onClick" delay="0">
                    <p:tgtEl>
                      <p:spTgt spid="22"/>
                    </p:tgtEl>
                  </p:cond>
                </p:stCondLst>
                <p:endSync evt="end" delay="0">
                  <p:rtn val="all"/>
                </p:endSync>
                <p:childTnLst>
                  <p:par>
                    <p:cTn id="39" fill="hold">
                      <p:stCondLst>
                        <p:cond delay="0"/>
                      </p:stCondLst>
                      <p:childTnLst>
                        <p:par>
                          <p:cTn id="40" fill="hold">
                            <p:stCondLst>
                              <p:cond delay="0"/>
                            </p:stCondLst>
                            <p:childTnLst>
                              <p:par>
                                <p:cTn id="41" presetID="1" presetClass="mediacall" presetSubtype="0" fill="hold" nodeType="clickEffect">
                                  <p:stCondLst>
                                    <p:cond delay="0"/>
                                  </p:stCondLst>
                                  <p:childTnLst>
                                    <p:cmd type="call" cmd="playFrom(0.0)">
                                      <p:cBhvr>
                                        <p:cTn id="42" dur="2982" fill="hold"/>
                                        <p:tgtEl>
                                          <p:spTgt spid="22"/>
                                        </p:tgtEl>
                                      </p:cBhvr>
                                    </p:cmd>
                                  </p:childTnLst>
                                </p:cTn>
                              </p:par>
                            </p:childTnLst>
                          </p:cTn>
                        </p:par>
                      </p:childTnLst>
                    </p:cTn>
                  </p:par>
                </p:childTnLst>
              </p:cTn>
              <p:nextCondLst>
                <p:cond evt="onClick" delay="0">
                  <p:tgtEl>
                    <p:spTgt spid="22"/>
                  </p:tgtEl>
                </p:cond>
              </p:nextCondLst>
            </p:seq>
            <p:audio>
              <p:cMediaNode vol="80000">
                <p:cTn id="43" fill="hold" display="0">
                  <p:stCondLst>
                    <p:cond delay="indefinite"/>
                  </p:stCondLst>
                  <p:endCondLst>
                    <p:cond evt="onStopAudio" delay="0">
                      <p:tgtEl>
                        <p:sldTgt/>
                      </p:tgtEl>
                    </p:cond>
                  </p:endCondLst>
                </p:cTn>
                <p:tgtEl>
                  <p:spTgt spid="22"/>
                </p:tgtEl>
              </p:cMediaNode>
            </p:audio>
            <p:seq concurrent="1" nextAc="seek">
              <p:cTn id="44" restart="whenNotActive" fill="hold" evtFilter="cancelBubble" nodeType="interactiveSeq">
                <p:stCondLst>
                  <p:cond evt="onClick" delay="0">
                    <p:tgtEl>
                      <p:spTgt spid="25"/>
                    </p:tgtEl>
                  </p:cond>
                </p:stCondLst>
                <p:endSync evt="end" delay="0">
                  <p:rtn val="all"/>
                </p:endSync>
                <p:childTnLst>
                  <p:par>
                    <p:cTn id="45" fill="hold">
                      <p:stCondLst>
                        <p:cond delay="0"/>
                      </p:stCondLst>
                      <p:childTnLst>
                        <p:par>
                          <p:cTn id="46" fill="hold">
                            <p:stCondLst>
                              <p:cond delay="0"/>
                            </p:stCondLst>
                            <p:childTnLst>
                              <p:par>
                                <p:cTn id="47" presetID="1" presetClass="mediacall" presetSubtype="0" fill="hold" nodeType="clickEffect">
                                  <p:stCondLst>
                                    <p:cond delay="0"/>
                                  </p:stCondLst>
                                  <p:childTnLst>
                                    <p:cmd type="call" cmd="playFrom(0.0)">
                                      <p:cBhvr>
                                        <p:cTn id="48" dur="2721" fill="hold"/>
                                        <p:tgtEl>
                                          <p:spTgt spid="25"/>
                                        </p:tgtEl>
                                      </p:cBhvr>
                                    </p:cmd>
                                  </p:childTnLst>
                                </p:cTn>
                              </p:par>
                            </p:childTnLst>
                          </p:cTn>
                        </p:par>
                      </p:childTnLst>
                    </p:cTn>
                  </p:par>
                </p:childTnLst>
              </p:cTn>
              <p:nextCondLst>
                <p:cond evt="onClick" delay="0">
                  <p:tgtEl>
                    <p:spTgt spid="25"/>
                  </p:tgtEl>
                </p:cond>
              </p:nextCondLst>
            </p:seq>
            <p:audio>
              <p:cMediaNode vol="80000">
                <p:cTn id="49" fill="hold" display="0">
                  <p:stCondLst>
                    <p:cond delay="indefinite"/>
                  </p:stCondLst>
                  <p:endCondLst>
                    <p:cond evt="onStopAudio" delay="0">
                      <p:tgtEl>
                        <p:sldTgt/>
                      </p:tgtEl>
                    </p:cond>
                  </p:endCondLst>
                </p:cTn>
                <p:tgtEl>
                  <p:spTgt spid="25"/>
                </p:tgtEl>
              </p:cMediaNode>
            </p:audio>
            <p:seq concurrent="1" nextAc="seek">
              <p:cTn id="50" restart="whenNotActive" fill="hold" evtFilter="cancelBubble" nodeType="interactiveSeq">
                <p:stCondLst>
                  <p:cond evt="onClick" delay="0">
                    <p:tgtEl>
                      <p:spTgt spid="27"/>
                    </p:tgtEl>
                  </p:cond>
                </p:stCondLst>
                <p:endSync evt="end" delay="0">
                  <p:rtn val="all"/>
                </p:endSync>
                <p:childTnLst>
                  <p:par>
                    <p:cTn id="51" fill="hold">
                      <p:stCondLst>
                        <p:cond delay="0"/>
                      </p:stCondLst>
                      <p:childTnLst>
                        <p:par>
                          <p:cTn id="52" fill="hold">
                            <p:stCondLst>
                              <p:cond delay="0"/>
                            </p:stCondLst>
                            <p:childTnLst>
                              <p:par>
                                <p:cTn id="53" presetID="1" presetClass="mediacall" presetSubtype="0" fill="hold" nodeType="clickEffect">
                                  <p:stCondLst>
                                    <p:cond delay="0"/>
                                  </p:stCondLst>
                                  <p:childTnLst>
                                    <p:cmd type="call" cmd="playFrom(0.0)">
                                      <p:cBhvr>
                                        <p:cTn id="54" dur="2721" fill="hold"/>
                                        <p:tgtEl>
                                          <p:spTgt spid="27"/>
                                        </p:tgtEl>
                                      </p:cBhvr>
                                    </p:cmd>
                                  </p:childTnLst>
                                </p:cTn>
                              </p:par>
                            </p:childTnLst>
                          </p:cTn>
                        </p:par>
                      </p:childTnLst>
                    </p:cTn>
                  </p:par>
                </p:childTnLst>
              </p:cTn>
              <p:nextCondLst>
                <p:cond evt="onClick" delay="0">
                  <p:tgtEl>
                    <p:spTgt spid="27"/>
                  </p:tgtEl>
                </p:cond>
              </p:nextCondLst>
            </p:seq>
            <p:audio>
              <p:cMediaNode vol="80000">
                <p:cTn id="55" fill="hold" display="0">
                  <p:stCondLst>
                    <p:cond delay="indefinite"/>
                  </p:stCondLst>
                  <p:endCondLst>
                    <p:cond evt="onStopAudio" delay="0">
                      <p:tgtEl>
                        <p:sldTgt/>
                      </p:tgtEl>
                    </p:cond>
                  </p:endCondLst>
                </p:cTn>
                <p:tgtEl>
                  <p:spTgt spid="27"/>
                </p:tgtEl>
              </p:cMediaNode>
            </p:audio>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854075"/>
          </a:xfrm>
        </p:spPr>
        <p:txBody>
          <a:bodyPr>
            <a:normAutofit fontScale="90000"/>
          </a:bodyPr>
          <a:lstStyle/>
          <a:p>
            <a:r>
              <a:rPr lang="en-US" altLang="ko-KR" b="1" dirty="0">
                <a:solidFill>
                  <a:srgbClr val="A5285F"/>
                </a:solidFill>
              </a:rPr>
              <a:t>Most recent work in Audio Bandwidth Extension</a:t>
            </a:r>
            <a:endParaRPr lang="en-US" b="1" dirty="0">
              <a:solidFill>
                <a:srgbClr val="A5285F"/>
              </a:solidFill>
            </a:endParaRPr>
          </a:p>
        </p:txBody>
      </p:sp>
      <p:sp>
        <p:nvSpPr>
          <p:cNvPr id="8" name="Title 1"/>
          <p:cNvSpPr txBox="1">
            <a:spLocks/>
          </p:cNvSpPr>
          <p:nvPr/>
        </p:nvSpPr>
        <p:spPr>
          <a:xfrm>
            <a:off x="0" y="1219201"/>
            <a:ext cx="12192000" cy="142671"/>
          </a:xfrm>
          <a:prstGeom prst="rect">
            <a:avLst/>
          </a:prstGeom>
          <a:solidFill>
            <a:srgbClr val="A5285F"/>
          </a:solidFill>
        </p:spPr>
        <p:txBody>
          <a:bodyPr vert="horz" lIns="91440" tIns="45720" rIns="91440" bIns="45720" rtlCol="0" anchor="ctr">
            <a:normAutofit fontScale="2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b="1" dirty="0">
              <a:solidFill>
                <a:schemeClr val="bg1"/>
              </a:solidFill>
              <a:effectLst>
                <a:outerShdw blurRad="38100" dist="38100" dir="2700000" algn="tl">
                  <a:srgbClr val="000000">
                    <a:alpha val="43137"/>
                  </a:srgbClr>
                </a:outerShdw>
              </a:effectLst>
            </a:endParaRPr>
          </a:p>
        </p:txBody>
      </p:sp>
      <p:pic>
        <p:nvPicPr>
          <p:cNvPr id="3" name="Picture 2"/>
          <p:cNvPicPr>
            <a:picLocks noChangeAspect="1"/>
          </p:cNvPicPr>
          <p:nvPr/>
        </p:nvPicPr>
        <p:blipFill>
          <a:blip r:embed="rId2"/>
          <a:stretch>
            <a:fillRect/>
          </a:stretch>
        </p:blipFill>
        <p:spPr>
          <a:xfrm>
            <a:off x="952500" y="1466647"/>
            <a:ext cx="5848350" cy="4210050"/>
          </a:xfrm>
          <a:prstGeom prst="rect">
            <a:avLst/>
          </a:prstGeom>
        </p:spPr>
      </p:pic>
      <p:pic>
        <p:nvPicPr>
          <p:cNvPr id="4" name="Picture 3"/>
          <p:cNvPicPr>
            <a:picLocks noChangeAspect="1"/>
          </p:cNvPicPr>
          <p:nvPr/>
        </p:nvPicPr>
        <p:blipFill>
          <a:blip r:embed="rId3"/>
          <a:stretch>
            <a:fillRect/>
          </a:stretch>
        </p:blipFill>
        <p:spPr>
          <a:xfrm>
            <a:off x="6238875" y="2283678"/>
            <a:ext cx="5472113" cy="2575988"/>
          </a:xfrm>
          <a:prstGeom prst="rect">
            <a:avLst/>
          </a:prstGeom>
        </p:spPr>
      </p:pic>
      <p:sp>
        <p:nvSpPr>
          <p:cNvPr id="10" name="TextBox 9"/>
          <p:cNvSpPr txBox="1"/>
          <p:nvPr/>
        </p:nvSpPr>
        <p:spPr>
          <a:xfrm>
            <a:off x="361178" y="5676697"/>
            <a:ext cx="11755394" cy="830997"/>
          </a:xfrm>
          <a:prstGeom prst="rect">
            <a:avLst/>
          </a:prstGeom>
          <a:noFill/>
        </p:spPr>
        <p:txBody>
          <a:bodyPr wrap="square" rtlCol="0">
            <a:spAutoFit/>
          </a:bodyPr>
          <a:lstStyle/>
          <a:p>
            <a:pPr algn="just"/>
            <a:r>
              <a:rPr lang="en-US" sz="2400" dirty="0">
                <a:hlinkClick r:id="rId4"/>
              </a:rPr>
              <a:t>https://github.com/kuleshov/audio-super-res</a:t>
            </a:r>
            <a:endParaRPr lang="en-US" sz="2400" dirty="0"/>
          </a:p>
          <a:p>
            <a:pPr algn="just"/>
            <a:r>
              <a:rPr lang="en-US" sz="2400" dirty="0">
                <a:solidFill>
                  <a:srgbClr val="FF0000"/>
                </a:solidFill>
              </a:rPr>
              <a:t>(*NO SOURCE CODE, only demo audio files.)</a:t>
            </a:r>
          </a:p>
        </p:txBody>
      </p:sp>
    </p:spTree>
    <p:extLst>
      <p:ext uri="{BB962C8B-B14F-4D97-AF65-F5344CB8AC3E}">
        <p14:creationId xmlns:p14="http://schemas.microsoft.com/office/powerpoint/2010/main" val="121798925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854075"/>
          </a:xfrm>
        </p:spPr>
        <p:txBody>
          <a:bodyPr/>
          <a:lstStyle/>
          <a:p>
            <a:r>
              <a:rPr lang="en-US" b="1" dirty="0">
                <a:solidFill>
                  <a:srgbClr val="A5285F"/>
                </a:solidFill>
              </a:rPr>
              <a:t>Appendix- Review on RNN</a:t>
            </a:r>
          </a:p>
        </p:txBody>
      </p:sp>
      <p:sp>
        <p:nvSpPr>
          <p:cNvPr id="8" name="Title 1"/>
          <p:cNvSpPr txBox="1">
            <a:spLocks/>
          </p:cNvSpPr>
          <p:nvPr/>
        </p:nvSpPr>
        <p:spPr>
          <a:xfrm>
            <a:off x="0" y="1219201"/>
            <a:ext cx="12192000" cy="142671"/>
          </a:xfrm>
          <a:prstGeom prst="rect">
            <a:avLst/>
          </a:prstGeom>
          <a:solidFill>
            <a:srgbClr val="A5285F"/>
          </a:solidFill>
        </p:spPr>
        <p:txBody>
          <a:bodyPr vert="horz" lIns="91440" tIns="45720" rIns="91440" bIns="45720" rtlCol="0" anchor="ctr">
            <a:normAutofit fontScale="2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b="1" dirty="0">
              <a:solidFill>
                <a:schemeClr val="bg1"/>
              </a:solidFill>
              <a:effectLst>
                <a:outerShdw blurRad="38100" dist="38100" dir="2700000" algn="tl">
                  <a:srgbClr val="000000">
                    <a:alpha val="43137"/>
                  </a:srgbClr>
                </a:outerShdw>
              </a:effectLst>
            </a:endParaRPr>
          </a:p>
        </p:txBody>
      </p:sp>
      <p:pic>
        <p:nvPicPr>
          <p:cNvPr id="5" name="Picture 4"/>
          <p:cNvPicPr>
            <a:picLocks noChangeAspect="1"/>
          </p:cNvPicPr>
          <p:nvPr/>
        </p:nvPicPr>
        <p:blipFill>
          <a:blip r:embed="rId2"/>
          <a:stretch>
            <a:fillRect/>
          </a:stretch>
        </p:blipFill>
        <p:spPr>
          <a:xfrm>
            <a:off x="0" y="2428875"/>
            <a:ext cx="5373529" cy="3121025"/>
          </a:xfrm>
          <a:prstGeom prst="rect">
            <a:avLst/>
          </a:prstGeom>
        </p:spPr>
      </p:pic>
      <p:pic>
        <p:nvPicPr>
          <p:cNvPr id="6" name="Picture 5"/>
          <p:cNvPicPr>
            <a:picLocks noChangeAspect="1"/>
          </p:cNvPicPr>
          <p:nvPr/>
        </p:nvPicPr>
        <p:blipFill>
          <a:blip r:embed="rId3"/>
          <a:stretch>
            <a:fillRect/>
          </a:stretch>
        </p:blipFill>
        <p:spPr>
          <a:xfrm>
            <a:off x="5801798" y="2428875"/>
            <a:ext cx="6390202" cy="3302000"/>
          </a:xfrm>
          <a:prstGeom prst="rect">
            <a:avLst/>
          </a:prstGeom>
        </p:spPr>
      </p:pic>
    </p:spTree>
    <p:extLst>
      <p:ext uri="{BB962C8B-B14F-4D97-AF65-F5344CB8AC3E}">
        <p14:creationId xmlns:p14="http://schemas.microsoft.com/office/powerpoint/2010/main" val="299147988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854075"/>
          </a:xfrm>
        </p:spPr>
        <p:txBody>
          <a:bodyPr/>
          <a:lstStyle/>
          <a:p>
            <a:r>
              <a:rPr lang="en-US" b="1" dirty="0">
                <a:solidFill>
                  <a:srgbClr val="A5285F"/>
                </a:solidFill>
              </a:rPr>
              <a:t>Review on RNN</a:t>
            </a:r>
          </a:p>
        </p:txBody>
      </p:sp>
      <p:sp>
        <p:nvSpPr>
          <p:cNvPr id="8" name="Title 1"/>
          <p:cNvSpPr txBox="1">
            <a:spLocks/>
          </p:cNvSpPr>
          <p:nvPr/>
        </p:nvSpPr>
        <p:spPr>
          <a:xfrm>
            <a:off x="0" y="1219201"/>
            <a:ext cx="12192000" cy="142671"/>
          </a:xfrm>
          <a:prstGeom prst="rect">
            <a:avLst/>
          </a:prstGeom>
          <a:solidFill>
            <a:srgbClr val="A5285F"/>
          </a:solidFill>
        </p:spPr>
        <p:txBody>
          <a:bodyPr vert="horz" lIns="91440" tIns="45720" rIns="91440" bIns="45720" rtlCol="0" anchor="ctr">
            <a:normAutofit fontScale="2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b="1" dirty="0">
              <a:solidFill>
                <a:schemeClr val="bg1"/>
              </a:solidFill>
              <a:effectLst>
                <a:outerShdw blurRad="38100" dist="38100" dir="2700000" algn="tl">
                  <a:srgbClr val="000000">
                    <a:alpha val="43137"/>
                  </a:srgbClr>
                </a:outerShdw>
              </a:effectLst>
            </a:endParaRPr>
          </a:p>
        </p:txBody>
      </p:sp>
      <p:pic>
        <p:nvPicPr>
          <p:cNvPr id="3" name="Picture 2"/>
          <p:cNvPicPr>
            <a:picLocks noChangeAspect="1"/>
          </p:cNvPicPr>
          <p:nvPr/>
        </p:nvPicPr>
        <p:blipFill>
          <a:blip r:embed="rId2"/>
          <a:stretch>
            <a:fillRect/>
          </a:stretch>
        </p:blipFill>
        <p:spPr>
          <a:xfrm>
            <a:off x="2822507" y="4139080"/>
            <a:ext cx="6546985" cy="2587828"/>
          </a:xfrm>
          <a:prstGeom prst="rect">
            <a:avLst/>
          </a:prstGeom>
        </p:spPr>
      </p:pic>
      <p:pic>
        <p:nvPicPr>
          <p:cNvPr id="4" name="Picture 3"/>
          <p:cNvPicPr>
            <a:picLocks noChangeAspect="1"/>
          </p:cNvPicPr>
          <p:nvPr/>
        </p:nvPicPr>
        <p:blipFill>
          <a:blip r:embed="rId3"/>
          <a:stretch>
            <a:fillRect/>
          </a:stretch>
        </p:blipFill>
        <p:spPr>
          <a:xfrm>
            <a:off x="2822507" y="1524153"/>
            <a:ext cx="6546985" cy="2528846"/>
          </a:xfrm>
          <a:prstGeom prst="rect">
            <a:avLst/>
          </a:prstGeom>
        </p:spPr>
      </p:pic>
    </p:spTree>
    <p:extLst>
      <p:ext uri="{BB962C8B-B14F-4D97-AF65-F5344CB8AC3E}">
        <p14:creationId xmlns:p14="http://schemas.microsoft.com/office/powerpoint/2010/main" val="81852324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854075"/>
          </a:xfrm>
        </p:spPr>
        <p:txBody>
          <a:bodyPr/>
          <a:lstStyle/>
          <a:p>
            <a:r>
              <a:rPr lang="en-US" b="1" dirty="0">
                <a:solidFill>
                  <a:srgbClr val="A5285F"/>
                </a:solidFill>
              </a:rPr>
              <a:t>Review on RNN</a:t>
            </a:r>
          </a:p>
        </p:txBody>
      </p:sp>
      <p:sp>
        <p:nvSpPr>
          <p:cNvPr id="8" name="Title 1"/>
          <p:cNvSpPr txBox="1">
            <a:spLocks/>
          </p:cNvSpPr>
          <p:nvPr/>
        </p:nvSpPr>
        <p:spPr>
          <a:xfrm>
            <a:off x="0" y="1219201"/>
            <a:ext cx="12192000" cy="142671"/>
          </a:xfrm>
          <a:prstGeom prst="rect">
            <a:avLst/>
          </a:prstGeom>
          <a:solidFill>
            <a:srgbClr val="A5285F"/>
          </a:solidFill>
        </p:spPr>
        <p:txBody>
          <a:bodyPr vert="horz" lIns="91440" tIns="45720" rIns="91440" bIns="45720" rtlCol="0" anchor="ctr">
            <a:normAutofit fontScale="2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b="1" dirty="0">
              <a:solidFill>
                <a:schemeClr val="bg1"/>
              </a:solidFill>
              <a:effectLst>
                <a:outerShdw blurRad="38100" dist="38100" dir="2700000" algn="tl">
                  <a:srgbClr val="000000">
                    <a:alpha val="43137"/>
                  </a:srgbClr>
                </a:outerShdw>
              </a:effectLst>
            </a:endParaRPr>
          </a:p>
        </p:txBody>
      </p:sp>
      <p:pic>
        <p:nvPicPr>
          <p:cNvPr id="6" name="Picture 5"/>
          <p:cNvPicPr>
            <a:picLocks noChangeAspect="1"/>
          </p:cNvPicPr>
          <p:nvPr/>
        </p:nvPicPr>
        <p:blipFill>
          <a:blip r:embed="rId2"/>
          <a:stretch>
            <a:fillRect/>
          </a:stretch>
        </p:blipFill>
        <p:spPr>
          <a:xfrm>
            <a:off x="4157662" y="2124075"/>
            <a:ext cx="3876675" cy="2609850"/>
          </a:xfrm>
          <a:prstGeom prst="rect">
            <a:avLst/>
          </a:prstGeom>
        </p:spPr>
      </p:pic>
    </p:spTree>
    <p:extLst>
      <p:ext uri="{BB962C8B-B14F-4D97-AF65-F5344CB8AC3E}">
        <p14:creationId xmlns:p14="http://schemas.microsoft.com/office/powerpoint/2010/main" val="83456209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854075"/>
          </a:xfrm>
        </p:spPr>
        <p:txBody>
          <a:bodyPr/>
          <a:lstStyle/>
          <a:p>
            <a:r>
              <a:rPr lang="en-US" b="1" dirty="0">
                <a:solidFill>
                  <a:srgbClr val="A5285F"/>
                </a:solidFill>
              </a:rPr>
              <a:t>Review on RNN</a:t>
            </a:r>
          </a:p>
        </p:txBody>
      </p:sp>
      <p:sp>
        <p:nvSpPr>
          <p:cNvPr id="8" name="Title 1"/>
          <p:cNvSpPr txBox="1">
            <a:spLocks/>
          </p:cNvSpPr>
          <p:nvPr/>
        </p:nvSpPr>
        <p:spPr>
          <a:xfrm>
            <a:off x="0" y="1219201"/>
            <a:ext cx="12192000" cy="142671"/>
          </a:xfrm>
          <a:prstGeom prst="rect">
            <a:avLst/>
          </a:prstGeom>
          <a:solidFill>
            <a:srgbClr val="A5285F"/>
          </a:solidFill>
        </p:spPr>
        <p:txBody>
          <a:bodyPr vert="horz" lIns="91440" tIns="45720" rIns="91440" bIns="45720" rtlCol="0" anchor="ctr">
            <a:normAutofit fontScale="2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b="1" dirty="0">
              <a:solidFill>
                <a:schemeClr val="bg1"/>
              </a:solidFill>
              <a:effectLst>
                <a:outerShdw blurRad="38100" dist="38100" dir="2700000" algn="tl">
                  <a:srgbClr val="000000">
                    <a:alpha val="43137"/>
                  </a:srgbClr>
                </a:outerShdw>
              </a:effectLst>
            </a:endParaRPr>
          </a:p>
        </p:txBody>
      </p:sp>
      <p:pic>
        <p:nvPicPr>
          <p:cNvPr id="3" name="Picture 2"/>
          <p:cNvPicPr>
            <a:picLocks noChangeAspect="1"/>
          </p:cNvPicPr>
          <p:nvPr/>
        </p:nvPicPr>
        <p:blipFill>
          <a:blip r:embed="rId2"/>
          <a:stretch>
            <a:fillRect/>
          </a:stretch>
        </p:blipFill>
        <p:spPr>
          <a:xfrm>
            <a:off x="2181225" y="2090737"/>
            <a:ext cx="7829550" cy="2676525"/>
          </a:xfrm>
          <a:prstGeom prst="rect">
            <a:avLst/>
          </a:prstGeom>
        </p:spPr>
      </p:pic>
    </p:spTree>
    <p:extLst>
      <p:ext uri="{BB962C8B-B14F-4D97-AF65-F5344CB8AC3E}">
        <p14:creationId xmlns:p14="http://schemas.microsoft.com/office/powerpoint/2010/main" val="162866965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854075"/>
          </a:xfrm>
        </p:spPr>
        <p:txBody>
          <a:bodyPr/>
          <a:lstStyle/>
          <a:p>
            <a:r>
              <a:rPr lang="en-US" b="1" dirty="0">
                <a:solidFill>
                  <a:srgbClr val="A5285F"/>
                </a:solidFill>
              </a:rPr>
              <a:t>Review on RNN</a:t>
            </a:r>
          </a:p>
        </p:txBody>
      </p:sp>
      <p:sp>
        <p:nvSpPr>
          <p:cNvPr id="8" name="Title 1"/>
          <p:cNvSpPr txBox="1">
            <a:spLocks/>
          </p:cNvSpPr>
          <p:nvPr/>
        </p:nvSpPr>
        <p:spPr>
          <a:xfrm>
            <a:off x="0" y="1219201"/>
            <a:ext cx="12192000" cy="142671"/>
          </a:xfrm>
          <a:prstGeom prst="rect">
            <a:avLst/>
          </a:prstGeom>
          <a:solidFill>
            <a:srgbClr val="A5285F"/>
          </a:solidFill>
        </p:spPr>
        <p:txBody>
          <a:bodyPr vert="horz" lIns="91440" tIns="45720" rIns="91440" bIns="45720" rtlCol="0" anchor="ctr">
            <a:normAutofit fontScale="2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b="1" dirty="0">
              <a:solidFill>
                <a:schemeClr val="bg1"/>
              </a:solidFill>
              <a:effectLst>
                <a:outerShdw blurRad="38100" dist="38100" dir="2700000" algn="tl">
                  <a:srgbClr val="000000">
                    <a:alpha val="43137"/>
                  </a:srgbClr>
                </a:outerShdw>
              </a:effectLst>
            </a:endParaRPr>
          </a:p>
        </p:txBody>
      </p:sp>
      <p:pic>
        <p:nvPicPr>
          <p:cNvPr id="3" name="Picture 2"/>
          <p:cNvPicPr>
            <a:picLocks noChangeAspect="1"/>
          </p:cNvPicPr>
          <p:nvPr/>
        </p:nvPicPr>
        <p:blipFill>
          <a:blip r:embed="rId2"/>
          <a:stretch>
            <a:fillRect/>
          </a:stretch>
        </p:blipFill>
        <p:spPr>
          <a:xfrm>
            <a:off x="2071687" y="2128837"/>
            <a:ext cx="8048625" cy="2600325"/>
          </a:xfrm>
          <a:prstGeom prst="rect">
            <a:avLst/>
          </a:prstGeom>
        </p:spPr>
      </p:pic>
    </p:spTree>
    <p:extLst>
      <p:ext uri="{BB962C8B-B14F-4D97-AF65-F5344CB8AC3E}">
        <p14:creationId xmlns:p14="http://schemas.microsoft.com/office/powerpoint/2010/main" val="40821853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854075"/>
          </a:xfrm>
        </p:spPr>
        <p:txBody>
          <a:bodyPr>
            <a:normAutofit/>
          </a:bodyPr>
          <a:lstStyle/>
          <a:p>
            <a:r>
              <a:rPr lang="en-US" b="1" dirty="0">
                <a:solidFill>
                  <a:srgbClr val="A5285F"/>
                </a:solidFill>
                <a:effectLst>
                  <a:outerShdw blurRad="38100" dist="38100" dir="2700000" algn="tl">
                    <a:srgbClr val="000000">
                      <a:alpha val="43137"/>
                    </a:srgbClr>
                  </a:outerShdw>
                </a:effectLst>
              </a:rPr>
              <a:t>Complex Steerable Pyramid </a:t>
            </a:r>
          </a:p>
        </p:txBody>
      </p:sp>
      <p:sp>
        <p:nvSpPr>
          <p:cNvPr id="8" name="Title 1"/>
          <p:cNvSpPr txBox="1">
            <a:spLocks/>
          </p:cNvSpPr>
          <p:nvPr/>
        </p:nvSpPr>
        <p:spPr>
          <a:xfrm>
            <a:off x="0" y="1219201"/>
            <a:ext cx="12192000" cy="142671"/>
          </a:xfrm>
          <a:prstGeom prst="rect">
            <a:avLst/>
          </a:prstGeom>
          <a:solidFill>
            <a:srgbClr val="A5285F"/>
          </a:solidFill>
        </p:spPr>
        <p:txBody>
          <a:bodyPr vert="horz" lIns="91440" tIns="45720" rIns="91440" bIns="45720" rtlCol="0" anchor="ctr">
            <a:normAutofit fontScale="2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solidFill>
                  <a:schemeClr val="bg1"/>
                </a:solidFill>
                <a:effectLst>
                  <a:outerShdw blurRad="38100" dist="38100" dir="2700000" algn="tl">
                    <a:srgbClr val="000000">
                      <a:alpha val="43137"/>
                    </a:srgbClr>
                  </a:outerShdw>
                </a:effectLst>
              </a:rPr>
              <a:t>Intelligent Media Lab @ POSTECH   </a:t>
            </a:r>
          </a:p>
        </p:txBody>
      </p:sp>
      <p:pic>
        <p:nvPicPr>
          <p:cNvPr id="3" name="Picture 2">
            <a:extLst>
              <a:ext uri="{FF2B5EF4-FFF2-40B4-BE49-F238E27FC236}">
                <a16:creationId xmlns:a16="http://schemas.microsoft.com/office/drawing/2014/main" id="{69273E3A-4697-4996-A672-F9BDB03AB8BA}"/>
              </a:ext>
            </a:extLst>
          </p:cNvPr>
          <p:cNvPicPr>
            <a:picLocks noChangeAspect="1"/>
          </p:cNvPicPr>
          <p:nvPr/>
        </p:nvPicPr>
        <p:blipFill>
          <a:blip r:embed="rId2"/>
          <a:stretch>
            <a:fillRect/>
          </a:stretch>
        </p:blipFill>
        <p:spPr>
          <a:xfrm>
            <a:off x="1741729" y="1577130"/>
            <a:ext cx="8763158" cy="4999839"/>
          </a:xfrm>
          <a:prstGeom prst="rect">
            <a:avLst/>
          </a:prstGeom>
        </p:spPr>
      </p:pic>
    </p:spTree>
    <p:extLst>
      <p:ext uri="{BB962C8B-B14F-4D97-AF65-F5344CB8AC3E}">
        <p14:creationId xmlns:p14="http://schemas.microsoft.com/office/powerpoint/2010/main" val="276770424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854075"/>
          </a:xfrm>
        </p:spPr>
        <p:txBody>
          <a:bodyPr/>
          <a:lstStyle/>
          <a:p>
            <a:r>
              <a:rPr lang="en-US" b="1" dirty="0">
                <a:solidFill>
                  <a:srgbClr val="A5285F"/>
                </a:solidFill>
              </a:rPr>
              <a:t>Review on RNN</a:t>
            </a:r>
          </a:p>
        </p:txBody>
      </p:sp>
      <p:sp>
        <p:nvSpPr>
          <p:cNvPr id="8" name="Title 1"/>
          <p:cNvSpPr txBox="1">
            <a:spLocks/>
          </p:cNvSpPr>
          <p:nvPr/>
        </p:nvSpPr>
        <p:spPr>
          <a:xfrm>
            <a:off x="0" y="1219201"/>
            <a:ext cx="12192000" cy="142671"/>
          </a:xfrm>
          <a:prstGeom prst="rect">
            <a:avLst/>
          </a:prstGeom>
          <a:solidFill>
            <a:srgbClr val="A5285F"/>
          </a:solidFill>
        </p:spPr>
        <p:txBody>
          <a:bodyPr vert="horz" lIns="91440" tIns="45720" rIns="91440" bIns="45720" rtlCol="0" anchor="ctr">
            <a:normAutofit fontScale="2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b="1" dirty="0">
              <a:solidFill>
                <a:schemeClr val="bg1"/>
              </a:solidFill>
              <a:effectLst>
                <a:outerShdw blurRad="38100" dist="38100" dir="2700000" algn="tl">
                  <a:srgbClr val="000000">
                    <a:alpha val="43137"/>
                  </a:srgbClr>
                </a:outerShdw>
              </a:effectLst>
            </a:endParaRPr>
          </a:p>
        </p:txBody>
      </p:sp>
      <p:pic>
        <p:nvPicPr>
          <p:cNvPr id="3" name="Picture 2"/>
          <p:cNvPicPr>
            <a:picLocks noChangeAspect="1"/>
          </p:cNvPicPr>
          <p:nvPr/>
        </p:nvPicPr>
        <p:blipFill>
          <a:blip r:embed="rId2"/>
          <a:stretch>
            <a:fillRect/>
          </a:stretch>
        </p:blipFill>
        <p:spPr>
          <a:xfrm>
            <a:off x="2586037" y="2166937"/>
            <a:ext cx="7019925" cy="2524125"/>
          </a:xfrm>
          <a:prstGeom prst="rect">
            <a:avLst/>
          </a:prstGeom>
        </p:spPr>
      </p:pic>
    </p:spTree>
    <p:extLst>
      <p:ext uri="{BB962C8B-B14F-4D97-AF65-F5344CB8AC3E}">
        <p14:creationId xmlns:p14="http://schemas.microsoft.com/office/powerpoint/2010/main" val="25234297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854075"/>
          </a:xfrm>
        </p:spPr>
        <p:txBody>
          <a:bodyPr/>
          <a:lstStyle/>
          <a:p>
            <a:r>
              <a:rPr lang="en-US" b="1" dirty="0">
                <a:solidFill>
                  <a:srgbClr val="A5285F"/>
                </a:solidFill>
              </a:rPr>
              <a:t>Review on RNN</a:t>
            </a:r>
          </a:p>
        </p:txBody>
      </p:sp>
      <p:sp>
        <p:nvSpPr>
          <p:cNvPr id="8" name="Title 1"/>
          <p:cNvSpPr txBox="1">
            <a:spLocks/>
          </p:cNvSpPr>
          <p:nvPr/>
        </p:nvSpPr>
        <p:spPr>
          <a:xfrm>
            <a:off x="0" y="1219201"/>
            <a:ext cx="12192000" cy="142671"/>
          </a:xfrm>
          <a:prstGeom prst="rect">
            <a:avLst/>
          </a:prstGeom>
          <a:solidFill>
            <a:srgbClr val="A5285F"/>
          </a:solidFill>
        </p:spPr>
        <p:txBody>
          <a:bodyPr vert="horz" lIns="91440" tIns="45720" rIns="91440" bIns="45720" rtlCol="0" anchor="ctr">
            <a:normAutofit fontScale="2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b="1" dirty="0">
              <a:solidFill>
                <a:schemeClr val="bg1"/>
              </a:solidFill>
              <a:effectLst>
                <a:outerShdw blurRad="38100" dist="38100" dir="2700000" algn="tl">
                  <a:srgbClr val="000000">
                    <a:alpha val="43137"/>
                  </a:srgbClr>
                </a:outerShdw>
              </a:effectLst>
            </a:endParaRPr>
          </a:p>
        </p:txBody>
      </p:sp>
      <p:pic>
        <p:nvPicPr>
          <p:cNvPr id="3" name="Picture 2"/>
          <p:cNvPicPr>
            <a:picLocks noChangeAspect="1"/>
          </p:cNvPicPr>
          <p:nvPr/>
        </p:nvPicPr>
        <p:blipFill>
          <a:blip r:embed="rId2"/>
          <a:stretch>
            <a:fillRect/>
          </a:stretch>
        </p:blipFill>
        <p:spPr>
          <a:xfrm>
            <a:off x="2257425" y="2147887"/>
            <a:ext cx="7677150" cy="2562225"/>
          </a:xfrm>
          <a:prstGeom prst="rect">
            <a:avLst/>
          </a:prstGeom>
        </p:spPr>
      </p:pic>
    </p:spTree>
    <p:extLst>
      <p:ext uri="{BB962C8B-B14F-4D97-AF65-F5344CB8AC3E}">
        <p14:creationId xmlns:p14="http://schemas.microsoft.com/office/powerpoint/2010/main" val="28865998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854075"/>
          </a:xfrm>
        </p:spPr>
        <p:txBody>
          <a:bodyPr>
            <a:normAutofit/>
          </a:bodyPr>
          <a:lstStyle/>
          <a:p>
            <a:r>
              <a:rPr lang="en-US" b="1" dirty="0">
                <a:solidFill>
                  <a:srgbClr val="A5285F"/>
                </a:solidFill>
                <a:effectLst>
                  <a:outerShdw blurRad="38100" dist="38100" dir="2700000" algn="tl">
                    <a:srgbClr val="000000">
                      <a:alpha val="43137"/>
                    </a:srgbClr>
                  </a:outerShdw>
                </a:effectLst>
              </a:rPr>
              <a:t>Complex Steerable Pyramid</a:t>
            </a:r>
          </a:p>
        </p:txBody>
      </p:sp>
      <p:sp>
        <p:nvSpPr>
          <p:cNvPr id="8" name="Title 1"/>
          <p:cNvSpPr txBox="1">
            <a:spLocks/>
          </p:cNvSpPr>
          <p:nvPr/>
        </p:nvSpPr>
        <p:spPr>
          <a:xfrm>
            <a:off x="0" y="1219201"/>
            <a:ext cx="12192000" cy="142671"/>
          </a:xfrm>
          <a:prstGeom prst="rect">
            <a:avLst/>
          </a:prstGeom>
          <a:solidFill>
            <a:srgbClr val="A5285F"/>
          </a:solidFill>
        </p:spPr>
        <p:txBody>
          <a:bodyPr vert="horz" lIns="91440" tIns="45720" rIns="91440" bIns="45720" rtlCol="0" anchor="ctr">
            <a:normAutofit fontScale="2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solidFill>
                  <a:schemeClr val="bg1"/>
                </a:solidFill>
                <a:effectLst>
                  <a:outerShdw blurRad="38100" dist="38100" dir="2700000" algn="tl">
                    <a:srgbClr val="000000">
                      <a:alpha val="43137"/>
                    </a:srgbClr>
                  </a:outerShdw>
                </a:effectLst>
              </a:rPr>
              <a:t>Intelligent Media Lab @ POSTECH   </a:t>
            </a:r>
          </a:p>
        </p:txBody>
      </p:sp>
      <p:pic>
        <p:nvPicPr>
          <p:cNvPr id="5" name="Picture 2" descr="http://www.cns.nyu.edu/~eero/steerpyr/sp-block-diagram2.gif">
            <a:extLst>
              <a:ext uri="{FF2B5EF4-FFF2-40B4-BE49-F238E27FC236}">
                <a16:creationId xmlns:a16="http://schemas.microsoft.com/office/drawing/2014/main" id="{214A8EAD-0977-45A0-A292-6460AF1B547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98643" y="2043155"/>
            <a:ext cx="5432425" cy="255978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761D9349-E41B-4B83-A0C5-28E90A1D3CBA}"/>
              </a:ext>
            </a:extLst>
          </p:cNvPr>
          <p:cNvSpPr txBox="1"/>
          <p:nvPr/>
        </p:nvSpPr>
        <p:spPr>
          <a:xfrm>
            <a:off x="2385968" y="1504089"/>
            <a:ext cx="1371600" cy="307777"/>
          </a:xfrm>
          <a:prstGeom prst="rect">
            <a:avLst/>
          </a:prstGeom>
          <a:noFill/>
        </p:spPr>
        <p:txBody>
          <a:bodyPr wrap="square" rtlCol="0">
            <a:spAutoFit/>
          </a:bodyPr>
          <a:lstStyle/>
          <a:p>
            <a:r>
              <a:rPr lang="en-US" sz="1400" b="1" dirty="0"/>
              <a:t>High-pass filter</a:t>
            </a:r>
          </a:p>
        </p:txBody>
      </p:sp>
      <p:sp>
        <p:nvSpPr>
          <p:cNvPr id="7" name="TextBox 6">
            <a:extLst>
              <a:ext uri="{FF2B5EF4-FFF2-40B4-BE49-F238E27FC236}">
                <a16:creationId xmlns:a16="http://schemas.microsoft.com/office/drawing/2014/main" id="{C639FCE8-205D-4745-AB5B-D97E10CD9CCE}"/>
              </a:ext>
            </a:extLst>
          </p:cNvPr>
          <p:cNvSpPr txBox="1"/>
          <p:nvPr/>
        </p:nvSpPr>
        <p:spPr>
          <a:xfrm>
            <a:off x="1936881" y="3094910"/>
            <a:ext cx="1371600" cy="307777"/>
          </a:xfrm>
          <a:prstGeom prst="rect">
            <a:avLst/>
          </a:prstGeom>
          <a:noFill/>
        </p:spPr>
        <p:txBody>
          <a:bodyPr wrap="square" rtlCol="0">
            <a:spAutoFit/>
          </a:bodyPr>
          <a:lstStyle/>
          <a:p>
            <a:r>
              <a:rPr lang="en-US" sz="1400" b="1" dirty="0"/>
              <a:t>Low-pass filter</a:t>
            </a:r>
          </a:p>
        </p:txBody>
      </p:sp>
      <p:sp>
        <p:nvSpPr>
          <p:cNvPr id="9" name="TextBox 8">
            <a:extLst>
              <a:ext uri="{FF2B5EF4-FFF2-40B4-BE49-F238E27FC236}">
                <a16:creationId xmlns:a16="http://schemas.microsoft.com/office/drawing/2014/main" id="{7294EF59-7BEA-473C-97D5-7BFC5DB9004E}"/>
              </a:ext>
            </a:extLst>
          </p:cNvPr>
          <p:cNvSpPr txBox="1"/>
          <p:nvPr/>
        </p:nvSpPr>
        <p:spPr>
          <a:xfrm>
            <a:off x="1462509" y="3539901"/>
            <a:ext cx="1371600" cy="307777"/>
          </a:xfrm>
          <a:prstGeom prst="rect">
            <a:avLst/>
          </a:prstGeom>
          <a:noFill/>
        </p:spPr>
        <p:txBody>
          <a:bodyPr wrap="square" rtlCol="0">
            <a:spAutoFit/>
          </a:bodyPr>
          <a:lstStyle/>
          <a:p>
            <a:r>
              <a:rPr lang="en-US" sz="1400" b="1" dirty="0"/>
              <a:t>Band-pass filter</a:t>
            </a:r>
          </a:p>
        </p:txBody>
      </p:sp>
      <p:cxnSp>
        <p:nvCxnSpPr>
          <p:cNvPr id="10" name="직선 화살표 연결선 8">
            <a:extLst>
              <a:ext uri="{FF2B5EF4-FFF2-40B4-BE49-F238E27FC236}">
                <a16:creationId xmlns:a16="http://schemas.microsoft.com/office/drawing/2014/main" id="{2BFED273-6558-43BA-AFD3-F791A1F144EC}"/>
              </a:ext>
            </a:extLst>
          </p:cNvPr>
          <p:cNvCxnSpPr>
            <a:cxnSpLocks/>
          </p:cNvCxnSpPr>
          <p:nvPr/>
        </p:nvCxnSpPr>
        <p:spPr>
          <a:xfrm flipV="1">
            <a:off x="2830468" y="1786855"/>
            <a:ext cx="0" cy="25630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직선 화살표 연결선 11">
            <a:extLst>
              <a:ext uri="{FF2B5EF4-FFF2-40B4-BE49-F238E27FC236}">
                <a16:creationId xmlns:a16="http://schemas.microsoft.com/office/drawing/2014/main" id="{9B4049FE-C8BE-4DFA-B51B-7033E3B9B89C}"/>
              </a:ext>
            </a:extLst>
          </p:cNvPr>
          <p:cNvCxnSpPr>
            <a:cxnSpLocks/>
          </p:cNvCxnSpPr>
          <p:nvPr/>
        </p:nvCxnSpPr>
        <p:spPr>
          <a:xfrm flipH="1">
            <a:off x="2715004" y="2865177"/>
            <a:ext cx="2" cy="2387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직선 화살표 연결선 13">
            <a:extLst>
              <a:ext uri="{FF2B5EF4-FFF2-40B4-BE49-F238E27FC236}">
                <a16:creationId xmlns:a16="http://schemas.microsoft.com/office/drawing/2014/main" id="{7B6387DA-79E1-4903-BFDE-D28BCC73E911}"/>
              </a:ext>
            </a:extLst>
          </p:cNvPr>
          <p:cNvCxnSpPr>
            <a:cxnSpLocks/>
          </p:cNvCxnSpPr>
          <p:nvPr/>
        </p:nvCxnSpPr>
        <p:spPr>
          <a:xfrm flipH="1">
            <a:off x="2751589" y="3716585"/>
            <a:ext cx="73823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DA671722-B49A-40D1-9F57-AF6E8FA4C12D}"/>
              </a:ext>
            </a:extLst>
          </p:cNvPr>
          <p:cNvSpPr txBox="1"/>
          <p:nvPr/>
        </p:nvSpPr>
        <p:spPr>
          <a:xfrm>
            <a:off x="7543160" y="1919587"/>
            <a:ext cx="1064815" cy="523220"/>
          </a:xfrm>
          <a:prstGeom prst="rect">
            <a:avLst/>
          </a:prstGeom>
          <a:noFill/>
        </p:spPr>
        <p:txBody>
          <a:bodyPr wrap="square" rtlCol="0">
            <a:spAutoFit/>
          </a:bodyPr>
          <a:lstStyle/>
          <a:p>
            <a:pPr algn="ctr"/>
            <a:r>
              <a:rPr lang="en-US" sz="1400" b="1" dirty="0"/>
              <a:t>synthesized signal</a:t>
            </a:r>
          </a:p>
        </p:txBody>
      </p:sp>
      <p:cxnSp>
        <p:nvCxnSpPr>
          <p:cNvPr id="14" name="직선 화살표 연결선 16">
            <a:extLst>
              <a:ext uri="{FF2B5EF4-FFF2-40B4-BE49-F238E27FC236}">
                <a16:creationId xmlns:a16="http://schemas.microsoft.com/office/drawing/2014/main" id="{8AD78C13-F9F6-4FD1-8FD9-9D2FF74F8AD0}"/>
              </a:ext>
            </a:extLst>
          </p:cNvPr>
          <p:cNvCxnSpPr>
            <a:cxnSpLocks/>
          </p:cNvCxnSpPr>
          <p:nvPr/>
        </p:nvCxnSpPr>
        <p:spPr>
          <a:xfrm>
            <a:off x="4416381" y="4524579"/>
            <a:ext cx="0" cy="39137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B207A7AF-7B14-4545-8203-FC9A28D74421}"/>
              </a:ext>
            </a:extLst>
          </p:cNvPr>
          <p:cNvSpPr txBox="1"/>
          <p:nvPr/>
        </p:nvSpPr>
        <p:spPr>
          <a:xfrm>
            <a:off x="3573780" y="4926146"/>
            <a:ext cx="1577059" cy="523220"/>
          </a:xfrm>
          <a:prstGeom prst="rect">
            <a:avLst/>
          </a:prstGeom>
          <a:noFill/>
        </p:spPr>
        <p:txBody>
          <a:bodyPr wrap="square" rtlCol="0">
            <a:spAutoFit/>
          </a:bodyPr>
          <a:lstStyle/>
          <a:p>
            <a:pPr algn="ctr"/>
            <a:r>
              <a:rPr lang="en-US" sz="1400" b="1" dirty="0"/>
              <a:t>Subsampling (</a:t>
            </a:r>
            <a:r>
              <a:rPr lang="en-US" sz="1400" b="1" dirty="0" err="1"/>
              <a:t>downsampling</a:t>
            </a:r>
            <a:r>
              <a:rPr lang="en-US" sz="1400" b="1" dirty="0"/>
              <a:t>)</a:t>
            </a:r>
          </a:p>
        </p:txBody>
      </p:sp>
      <p:sp>
        <p:nvSpPr>
          <p:cNvPr id="16" name="TextBox 15">
            <a:extLst>
              <a:ext uri="{FF2B5EF4-FFF2-40B4-BE49-F238E27FC236}">
                <a16:creationId xmlns:a16="http://schemas.microsoft.com/office/drawing/2014/main" id="{56D99505-BBCE-424E-9870-A1EC80B6C4D1}"/>
              </a:ext>
            </a:extLst>
          </p:cNvPr>
          <p:cNvSpPr txBox="1"/>
          <p:nvPr/>
        </p:nvSpPr>
        <p:spPr>
          <a:xfrm>
            <a:off x="1424935" y="2024956"/>
            <a:ext cx="1064815" cy="307777"/>
          </a:xfrm>
          <a:prstGeom prst="rect">
            <a:avLst/>
          </a:prstGeom>
          <a:noFill/>
        </p:spPr>
        <p:txBody>
          <a:bodyPr wrap="square" rtlCol="0">
            <a:spAutoFit/>
          </a:bodyPr>
          <a:lstStyle/>
          <a:p>
            <a:pPr algn="ctr"/>
            <a:r>
              <a:rPr lang="en-US" sz="1400" b="1" dirty="0"/>
              <a:t>signal</a:t>
            </a:r>
          </a:p>
        </p:txBody>
      </p:sp>
      <p:pic>
        <p:nvPicPr>
          <p:cNvPr id="17" name="그림 18">
            <a:extLst>
              <a:ext uri="{FF2B5EF4-FFF2-40B4-BE49-F238E27FC236}">
                <a16:creationId xmlns:a16="http://schemas.microsoft.com/office/drawing/2014/main" id="{3A99626C-8A55-4D23-82A8-42155B6EC91D}"/>
              </a:ext>
            </a:extLst>
          </p:cNvPr>
          <p:cNvPicPr>
            <a:picLocks noChangeAspect="1"/>
          </p:cNvPicPr>
          <p:nvPr/>
        </p:nvPicPr>
        <p:blipFill>
          <a:blip r:embed="rId3"/>
          <a:stretch>
            <a:fillRect/>
          </a:stretch>
        </p:blipFill>
        <p:spPr>
          <a:xfrm>
            <a:off x="5838782" y="4726504"/>
            <a:ext cx="2354261" cy="1542009"/>
          </a:xfrm>
          <a:prstGeom prst="rect">
            <a:avLst/>
          </a:prstGeom>
        </p:spPr>
      </p:pic>
      <p:cxnSp>
        <p:nvCxnSpPr>
          <p:cNvPr id="18" name="꺾인 연결선 21">
            <a:extLst>
              <a:ext uri="{FF2B5EF4-FFF2-40B4-BE49-F238E27FC236}">
                <a16:creationId xmlns:a16="http://schemas.microsoft.com/office/drawing/2014/main" id="{4A0A7827-807B-48F6-AD28-CA3C3B16FAD5}"/>
              </a:ext>
            </a:extLst>
          </p:cNvPr>
          <p:cNvCxnSpPr/>
          <p:nvPr/>
        </p:nvCxnSpPr>
        <p:spPr>
          <a:xfrm>
            <a:off x="4951368" y="4386510"/>
            <a:ext cx="889000" cy="571500"/>
          </a:xfrm>
          <a:prstGeom prst="bentConnector3">
            <a:avLst>
              <a:gd name="adj1" fmla="val -1429"/>
            </a:avLst>
          </a:prstGeom>
          <a:ln>
            <a:tailEnd type="triangle"/>
          </a:ln>
        </p:spPr>
        <p:style>
          <a:lnRef idx="1">
            <a:schemeClr val="dk1"/>
          </a:lnRef>
          <a:fillRef idx="0">
            <a:schemeClr val="dk1"/>
          </a:fillRef>
          <a:effectRef idx="0">
            <a:schemeClr val="dk1"/>
          </a:effectRef>
          <a:fontRef idx="minor">
            <a:schemeClr val="tx1"/>
          </a:fontRef>
        </p:style>
      </p:cxnSp>
      <p:cxnSp>
        <p:nvCxnSpPr>
          <p:cNvPr id="19" name="꺾인 연결선 24">
            <a:extLst>
              <a:ext uri="{FF2B5EF4-FFF2-40B4-BE49-F238E27FC236}">
                <a16:creationId xmlns:a16="http://schemas.microsoft.com/office/drawing/2014/main" id="{A053B587-BFED-45DB-89E9-DFA75390B863}"/>
              </a:ext>
            </a:extLst>
          </p:cNvPr>
          <p:cNvCxnSpPr/>
          <p:nvPr/>
        </p:nvCxnSpPr>
        <p:spPr>
          <a:xfrm>
            <a:off x="7015912" y="6069390"/>
            <a:ext cx="876697" cy="322691"/>
          </a:xfrm>
          <a:prstGeom prst="bentConnector3">
            <a:avLst>
              <a:gd name="adj1" fmla="val -702"/>
            </a:avLst>
          </a:prstGeom>
          <a:ln>
            <a:tailEnd type="triangle"/>
          </a:ln>
        </p:spPr>
        <p:style>
          <a:lnRef idx="1">
            <a:schemeClr val="dk1"/>
          </a:lnRef>
          <a:fillRef idx="0">
            <a:schemeClr val="dk1"/>
          </a:fillRef>
          <a:effectRef idx="0">
            <a:schemeClr val="dk1"/>
          </a:effectRef>
          <a:fontRef idx="minor">
            <a:schemeClr val="tx1"/>
          </a:fontRef>
        </p:style>
      </p:cxnSp>
      <p:sp>
        <p:nvSpPr>
          <p:cNvPr id="20" name="TextBox 19">
            <a:extLst>
              <a:ext uri="{FF2B5EF4-FFF2-40B4-BE49-F238E27FC236}">
                <a16:creationId xmlns:a16="http://schemas.microsoft.com/office/drawing/2014/main" id="{356D4CF4-2E08-46D1-8236-31D16EFD0208}"/>
              </a:ext>
            </a:extLst>
          </p:cNvPr>
          <p:cNvSpPr txBox="1"/>
          <p:nvPr/>
        </p:nvSpPr>
        <p:spPr>
          <a:xfrm>
            <a:off x="7892609" y="6230735"/>
            <a:ext cx="2132235" cy="307777"/>
          </a:xfrm>
          <a:prstGeom prst="rect">
            <a:avLst/>
          </a:prstGeom>
          <a:noFill/>
        </p:spPr>
        <p:txBody>
          <a:bodyPr wrap="square" rtlCol="0">
            <a:spAutoFit/>
          </a:bodyPr>
          <a:lstStyle/>
          <a:p>
            <a:r>
              <a:rPr lang="en-US" sz="1400" b="1" dirty="0"/>
              <a:t>... (recursively defined)</a:t>
            </a:r>
          </a:p>
        </p:txBody>
      </p:sp>
    </p:spTree>
    <p:extLst>
      <p:ext uri="{BB962C8B-B14F-4D97-AF65-F5344CB8AC3E}">
        <p14:creationId xmlns:p14="http://schemas.microsoft.com/office/powerpoint/2010/main" val="2839850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854075"/>
          </a:xfrm>
        </p:spPr>
        <p:txBody>
          <a:bodyPr>
            <a:normAutofit/>
          </a:bodyPr>
          <a:lstStyle/>
          <a:p>
            <a:r>
              <a:rPr lang="en-US" b="1" dirty="0">
                <a:solidFill>
                  <a:srgbClr val="A5285F"/>
                </a:solidFill>
                <a:effectLst>
                  <a:outerShdw blurRad="38100" dist="38100" dir="2700000" algn="tl">
                    <a:srgbClr val="000000">
                      <a:alpha val="43137"/>
                    </a:srgbClr>
                  </a:outerShdw>
                </a:effectLst>
              </a:rPr>
              <a:t>Complex Steerable Pyramid Basis Functions</a:t>
            </a:r>
          </a:p>
        </p:txBody>
      </p:sp>
      <p:sp>
        <p:nvSpPr>
          <p:cNvPr id="8" name="Title 1"/>
          <p:cNvSpPr txBox="1">
            <a:spLocks/>
          </p:cNvSpPr>
          <p:nvPr/>
        </p:nvSpPr>
        <p:spPr>
          <a:xfrm>
            <a:off x="0" y="1219201"/>
            <a:ext cx="12192000" cy="142671"/>
          </a:xfrm>
          <a:prstGeom prst="rect">
            <a:avLst/>
          </a:prstGeom>
          <a:solidFill>
            <a:srgbClr val="A5285F"/>
          </a:solidFill>
        </p:spPr>
        <p:txBody>
          <a:bodyPr vert="horz" lIns="91440" tIns="45720" rIns="91440" bIns="45720" rtlCol="0" anchor="ctr">
            <a:normAutofit fontScale="2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solidFill>
                  <a:schemeClr val="bg1"/>
                </a:solidFill>
                <a:effectLst>
                  <a:outerShdw blurRad="38100" dist="38100" dir="2700000" algn="tl">
                    <a:srgbClr val="000000">
                      <a:alpha val="43137"/>
                    </a:srgbClr>
                  </a:outerShdw>
                </a:effectLst>
              </a:rPr>
              <a:t>Intelligent Media Lab @ POSTECH   </a:t>
            </a: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384B9B69-6E76-4885-AE8D-AF54D1DEDC78}"/>
                  </a:ext>
                </a:extLst>
              </p:cNvPr>
              <p:cNvSpPr txBox="1"/>
              <p:nvPr/>
            </p:nvSpPr>
            <p:spPr>
              <a:xfrm>
                <a:off x="6090890" y="4445479"/>
                <a:ext cx="635110" cy="66678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3733" i="1">
                          <a:latin typeface="Cambria Math"/>
                        </a:rPr>
                        <m:t>×</m:t>
                      </m:r>
                    </m:oMath>
                  </m:oMathPara>
                </a14:m>
                <a:endParaRPr lang="en-US" sz="3733" dirty="0"/>
              </a:p>
            </p:txBody>
          </p:sp>
        </mc:Choice>
        <mc:Fallback xmlns="">
          <p:sp>
            <p:nvSpPr>
              <p:cNvPr id="21" name="TextBox 20">
                <a:extLst>
                  <a:ext uri="{FF2B5EF4-FFF2-40B4-BE49-F238E27FC236}">
                    <a16:creationId xmlns:a16="http://schemas.microsoft.com/office/drawing/2014/main" id="{384B9B69-6E76-4885-AE8D-AF54D1DEDC78}"/>
                  </a:ext>
                </a:extLst>
              </p:cNvPr>
              <p:cNvSpPr txBox="1">
                <a:spLocks noRot="1" noChangeAspect="1" noMove="1" noResize="1" noEditPoints="1" noAdjustHandles="1" noChangeArrowheads="1" noChangeShapeType="1" noTextEdit="1"/>
              </p:cNvSpPr>
              <p:nvPr/>
            </p:nvSpPr>
            <p:spPr>
              <a:xfrm>
                <a:off x="6090890" y="4445479"/>
                <a:ext cx="635110" cy="666786"/>
              </a:xfrm>
              <a:prstGeom prst="rect">
                <a:avLst/>
              </a:prstGeom>
              <a:blipFill>
                <a:blip r:embed="rId2"/>
                <a:stretch>
                  <a:fillRect/>
                </a:stretch>
              </a:blipFill>
            </p:spPr>
            <p:txBody>
              <a:bodyPr/>
              <a:lstStyle/>
              <a:p>
                <a:r>
                  <a:rPr lang="en-US">
                    <a:noFill/>
                  </a:rPr>
                  <a:t> </a:t>
                </a:r>
              </a:p>
            </p:txBody>
          </p:sp>
        </mc:Fallback>
      </mc:AlternateContent>
      <p:sp>
        <p:nvSpPr>
          <p:cNvPr id="22" name="TextBox 21">
            <a:extLst>
              <a:ext uri="{FF2B5EF4-FFF2-40B4-BE49-F238E27FC236}">
                <a16:creationId xmlns:a16="http://schemas.microsoft.com/office/drawing/2014/main" id="{8E01CF75-FE24-420C-8337-6CA2BA76B8CB}"/>
              </a:ext>
            </a:extLst>
          </p:cNvPr>
          <p:cNvSpPr txBox="1"/>
          <p:nvPr/>
        </p:nvSpPr>
        <p:spPr>
          <a:xfrm>
            <a:off x="8871989" y="6046682"/>
            <a:ext cx="1233415" cy="461665"/>
          </a:xfrm>
          <a:prstGeom prst="rect">
            <a:avLst/>
          </a:prstGeom>
          <a:noFill/>
        </p:spPr>
        <p:txBody>
          <a:bodyPr wrap="none" rtlCol="0">
            <a:spAutoFit/>
          </a:bodyPr>
          <a:lstStyle/>
          <a:p>
            <a:r>
              <a:rPr lang="en-US" sz="2400" dirty="0"/>
              <a:t>Window</a:t>
            </a:r>
          </a:p>
        </p:txBody>
      </p:sp>
      <p:pic>
        <p:nvPicPr>
          <p:cNvPr id="23" name="Picture 22">
            <a:extLst>
              <a:ext uri="{FF2B5EF4-FFF2-40B4-BE49-F238E27FC236}">
                <a16:creationId xmlns:a16="http://schemas.microsoft.com/office/drawing/2014/main" id="{F13FC764-AA36-41D5-BE32-7CADA7BCB87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37380" y="1516095"/>
            <a:ext cx="5338071" cy="2321844"/>
          </a:xfrm>
          <a:prstGeom prst="rect">
            <a:avLst/>
          </a:prstGeom>
        </p:spPr>
      </p:pic>
      <p:grpSp>
        <p:nvGrpSpPr>
          <p:cNvPr id="24" name="Group 23">
            <a:extLst>
              <a:ext uri="{FF2B5EF4-FFF2-40B4-BE49-F238E27FC236}">
                <a16:creationId xmlns:a16="http://schemas.microsoft.com/office/drawing/2014/main" id="{372EC89F-0BBE-4BC0-897E-1C35AAB637C1}"/>
              </a:ext>
            </a:extLst>
          </p:cNvPr>
          <p:cNvGrpSpPr/>
          <p:nvPr/>
        </p:nvGrpSpPr>
        <p:grpSpPr>
          <a:xfrm>
            <a:off x="2139192" y="4219662"/>
            <a:ext cx="3742997" cy="1752590"/>
            <a:chOff x="431161" y="3045707"/>
            <a:chExt cx="3425762" cy="1517626"/>
          </a:xfrm>
        </p:grpSpPr>
        <p:pic>
          <p:nvPicPr>
            <p:cNvPr id="25" name="Picture 24">
              <a:extLst>
                <a:ext uri="{FF2B5EF4-FFF2-40B4-BE49-F238E27FC236}">
                  <a16:creationId xmlns:a16="http://schemas.microsoft.com/office/drawing/2014/main" id="{514AD8EF-894D-489F-BB2E-4B781088B93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4306" y="3045707"/>
              <a:ext cx="3322617" cy="1444815"/>
            </a:xfrm>
            <a:prstGeom prst="rect">
              <a:avLst/>
            </a:prstGeom>
          </p:spPr>
        </p:pic>
        <p:sp>
          <p:nvSpPr>
            <p:cNvPr id="26" name="TextBox 25">
              <a:extLst>
                <a:ext uri="{FF2B5EF4-FFF2-40B4-BE49-F238E27FC236}">
                  <a16:creationId xmlns:a16="http://schemas.microsoft.com/office/drawing/2014/main" id="{B26392C9-A1D8-4D79-BAA8-2270C01C25D4}"/>
                </a:ext>
              </a:extLst>
            </p:cNvPr>
            <p:cNvSpPr txBox="1"/>
            <p:nvPr/>
          </p:nvSpPr>
          <p:spPr>
            <a:xfrm rot="16200000">
              <a:off x="188691" y="3589643"/>
              <a:ext cx="769682" cy="284742"/>
            </a:xfrm>
            <a:prstGeom prst="rect">
              <a:avLst/>
            </a:prstGeom>
            <a:solidFill>
              <a:schemeClr val="bg1"/>
            </a:solidFill>
          </p:spPr>
          <p:txBody>
            <a:bodyPr wrap="none" rtlCol="0">
              <a:spAutoFit/>
            </a:bodyPr>
            <a:lstStyle/>
            <a:p>
              <a:r>
                <a:rPr lang="en-US" sz="1867" dirty="0"/>
                <a:t>Intensity</a:t>
              </a:r>
            </a:p>
          </p:txBody>
        </p:sp>
        <p:sp>
          <p:nvSpPr>
            <p:cNvPr id="27" name="TextBox 26">
              <a:extLst>
                <a:ext uri="{FF2B5EF4-FFF2-40B4-BE49-F238E27FC236}">
                  <a16:creationId xmlns:a16="http://schemas.microsoft.com/office/drawing/2014/main" id="{8FC8A4D3-ED11-4908-86A5-D59CDE22B0D1}"/>
                </a:ext>
              </a:extLst>
            </p:cNvPr>
            <p:cNvSpPr txBox="1"/>
            <p:nvPr/>
          </p:nvSpPr>
          <p:spPr>
            <a:xfrm>
              <a:off x="1869681" y="4278591"/>
              <a:ext cx="793727" cy="284742"/>
            </a:xfrm>
            <a:prstGeom prst="rect">
              <a:avLst/>
            </a:prstGeom>
            <a:solidFill>
              <a:schemeClr val="bg1"/>
            </a:solidFill>
          </p:spPr>
          <p:txBody>
            <a:bodyPr wrap="none" rtlCol="0">
              <a:spAutoFit/>
            </a:bodyPr>
            <a:lstStyle/>
            <a:p>
              <a:r>
                <a:rPr lang="en-US" sz="1867" dirty="0"/>
                <a:t>Space (</a:t>
              </a:r>
              <a:r>
                <a:rPr lang="en-US" sz="1867" i="1" dirty="0"/>
                <a:t>x)</a:t>
              </a:r>
              <a:endParaRPr lang="en-US" sz="1867" dirty="0"/>
            </a:p>
          </p:txBody>
        </p:sp>
      </p:grpSp>
      <p:sp>
        <p:nvSpPr>
          <p:cNvPr id="28" name="TextBox 27">
            <a:extLst>
              <a:ext uri="{FF2B5EF4-FFF2-40B4-BE49-F238E27FC236}">
                <a16:creationId xmlns:a16="http://schemas.microsoft.com/office/drawing/2014/main" id="{3CA610A4-61F6-4C77-BFCF-AAD7D2899017}"/>
              </a:ext>
            </a:extLst>
          </p:cNvPr>
          <p:cNvSpPr txBox="1"/>
          <p:nvPr/>
        </p:nvSpPr>
        <p:spPr>
          <a:xfrm>
            <a:off x="2636317" y="6011835"/>
            <a:ext cx="3721009" cy="461665"/>
          </a:xfrm>
          <a:prstGeom prst="rect">
            <a:avLst/>
          </a:prstGeom>
          <a:noFill/>
        </p:spPr>
        <p:txBody>
          <a:bodyPr wrap="square" rtlCol="0">
            <a:spAutoFit/>
          </a:bodyPr>
          <a:lstStyle/>
          <a:p>
            <a:r>
              <a:rPr lang="en-US" sz="2400" dirty="0"/>
              <a:t>Complex Sinusoid (Global)</a:t>
            </a:r>
          </a:p>
        </p:txBody>
      </p:sp>
      <p:grpSp>
        <p:nvGrpSpPr>
          <p:cNvPr id="29" name="Group 28">
            <a:extLst>
              <a:ext uri="{FF2B5EF4-FFF2-40B4-BE49-F238E27FC236}">
                <a16:creationId xmlns:a16="http://schemas.microsoft.com/office/drawing/2014/main" id="{F9078BFD-18AD-403C-89C4-AA6D16311F56}"/>
              </a:ext>
            </a:extLst>
          </p:cNvPr>
          <p:cNvGrpSpPr/>
          <p:nvPr/>
        </p:nvGrpSpPr>
        <p:grpSpPr>
          <a:xfrm>
            <a:off x="7013196" y="4345497"/>
            <a:ext cx="4403828" cy="1626756"/>
            <a:chOff x="4425208" y="3046700"/>
            <a:chExt cx="3432229" cy="1516633"/>
          </a:xfrm>
        </p:grpSpPr>
        <p:pic>
          <p:nvPicPr>
            <p:cNvPr id="30" name="Picture 29">
              <a:extLst>
                <a:ext uri="{FF2B5EF4-FFF2-40B4-BE49-F238E27FC236}">
                  <a16:creationId xmlns:a16="http://schemas.microsoft.com/office/drawing/2014/main" id="{61442721-0275-4DAA-BAE2-42E84178C1E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37099" y="3046700"/>
              <a:ext cx="3320338" cy="1443823"/>
            </a:xfrm>
            <a:prstGeom prst="rect">
              <a:avLst/>
            </a:prstGeom>
          </p:spPr>
        </p:pic>
        <p:sp>
          <p:nvSpPr>
            <p:cNvPr id="31" name="TextBox 30">
              <a:extLst>
                <a:ext uri="{FF2B5EF4-FFF2-40B4-BE49-F238E27FC236}">
                  <a16:creationId xmlns:a16="http://schemas.microsoft.com/office/drawing/2014/main" id="{797C8F7B-36A2-407F-A070-28EFDF6E3519}"/>
                </a:ext>
              </a:extLst>
            </p:cNvPr>
            <p:cNvSpPr txBox="1"/>
            <p:nvPr/>
          </p:nvSpPr>
          <p:spPr>
            <a:xfrm rot="16200000">
              <a:off x="4182738" y="3589644"/>
              <a:ext cx="769682" cy="284742"/>
            </a:xfrm>
            <a:prstGeom prst="rect">
              <a:avLst/>
            </a:prstGeom>
            <a:solidFill>
              <a:schemeClr val="bg1"/>
            </a:solidFill>
          </p:spPr>
          <p:txBody>
            <a:bodyPr wrap="none" rtlCol="0">
              <a:spAutoFit/>
            </a:bodyPr>
            <a:lstStyle/>
            <a:p>
              <a:r>
                <a:rPr lang="en-US" sz="1867" dirty="0"/>
                <a:t>Intensity</a:t>
              </a:r>
              <a:endParaRPr lang="en-US" sz="2133" dirty="0"/>
            </a:p>
          </p:txBody>
        </p:sp>
        <p:sp>
          <p:nvSpPr>
            <p:cNvPr id="32" name="TextBox 31">
              <a:extLst>
                <a:ext uri="{FF2B5EF4-FFF2-40B4-BE49-F238E27FC236}">
                  <a16:creationId xmlns:a16="http://schemas.microsoft.com/office/drawing/2014/main" id="{2E0AF2BB-186C-4E5E-A152-BB790851DFC1}"/>
                </a:ext>
              </a:extLst>
            </p:cNvPr>
            <p:cNvSpPr txBox="1"/>
            <p:nvPr/>
          </p:nvSpPr>
          <p:spPr>
            <a:xfrm>
              <a:off x="5972709" y="4278591"/>
              <a:ext cx="793727" cy="284742"/>
            </a:xfrm>
            <a:prstGeom prst="rect">
              <a:avLst/>
            </a:prstGeom>
            <a:solidFill>
              <a:schemeClr val="bg1"/>
            </a:solidFill>
          </p:spPr>
          <p:txBody>
            <a:bodyPr wrap="none" rtlCol="0">
              <a:spAutoFit/>
            </a:bodyPr>
            <a:lstStyle/>
            <a:p>
              <a:r>
                <a:rPr lang="en-US" sz="1867" dirty="0"/>
                <a:t>Space (</a:t>
              </a:r>
              <a:r>
                <a:rPr lang="en-US" sz="1867" i="1" dirty="0"/>
                <a:t>x)</a:t>
              </a:r>
              <a:endParaRPr lang="en-US" sz="1867" dirty="0"/>
            </a:p>
          </p:txBody>
        </p:sp>
      </p:grpSp>
      <p:sp>
        <p:nvSpPr>
          <p:cNvPr id="33" name="Rectangle 32">
            <a:extLst>
              <a:ext uri="{FF2B5EF4-FFF2-40B4-BE49-F238E27FC236}">
                <a16:creationId xmlns:a16="http://schemas.microsoft.com/office/drawing/2014/main" id="{73D78D97-46A8-4BDC-BEA5-D8EE24204068}"/>
              </a:ext>
            </a:extLst>
          </p:cNvPr>
          <p:cNvSpPr/>
          <p:nvPr/>
        </p:nvSpPr>
        <p:spPr>
          <a:xfrm>
            <a:off x="1937857" y="4009938"/>
            <a:ext cx="9620695" cy="257617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34" name="Picture 33">
            <a:extLst>
              <a:ext uri="{FF2B5EF4-FFF2-40B4-BE49-F238E27FC236}">
                <a16:creationId xmlns:a16="http://schemas.microsoft.com/office/drawing/2014/main" id="{204D9AD7-6943-4EC7-8E54-46D5F1D9C0D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89412" y="1761286"/>
            <a:ext cx="1768839" cy="1768839"/>
          </a:xfrm>
          <a:prstGeom prst="rect">
            <a:avLst/>
          </a:prstGeom>
        </p:spPr>
      </p:pic>
      <p:pic>
        <p:nvPicPr>
          <p:cNvPr id="35" name="Picture 34">
            <a:extLst>
              <a:ext uri="{FF2B5EF4-FFF2-40B4-BE49-F238E27FC236}">
                <a16:creationId xmlns:a16="http://schemas.microsoft.com/office/drawing/2014/main" id="{84F01F0B-1D0D-4D80-A5AA-1252A1B0718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483317" y="2449616"/>
            <a:ext cx="745387" cy="745387"/>
          </a:xfrm>
          <a:prstGeom prst="rect">
            <a:avLst/>
          </a:prstGeom>
        </p:spPr>
      </p:pic>
      <p:cxnSp>
        <p:nvCxnSpPr>
          <p:cNvPr id="36" name="Straight Connector 35">
            <a:extLst>
              <a:ext uri="{FF2B5EF4-FFF2-40B4-BE49-F238E27FC236}">
                <a16:creationId xmlns:a16="http://schemas.microsoft.com/office/drawing/2014/main" id="{5A2D5F06-7965-4F15-A729-24575A51D327}"/>
              </a:ext>
            </a:extLst>
          </p:cNvPr>
          <p:cNvCxnSpPr>
            <a:cxnSpLocks/>
            <a:stCxn id="34" idx="1"/>
            <a:endCxn id="34" idx="3"/>
          </p:cNvCxnSpPr>
          <p:nvPr/>
        </p:nvCxnSpPr>
        <p:spPr>
          <a:xfrm>
            <a:off x="1789412" y="2645705"/>
            <a:ext cx="176883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8" name="Freeform 11">
            <a:extLst>
              <a:ext uri="{FF2B5EF4-FFF2-40B4-BE49-F238E27FC236}">
                <a16:creationId xmlns:a16="http://schemas.microsoft.com/office/drawing/2014/main" id="{028A0E94-7355-4763-8BE0-B3469EC3ADDC}"/>
              </a:ext>
            </a:extLst>
          </p:cNvPr>
          <p:cNvSpPr/>
          <p:nvPr/>
        </p:nvSpPr>
        <p:spPr>
          <a:xfrm>
            <a:off x="3491515" y="2261716"/>
            <a:ext cx="796473" cy="237963"/>
          </a:xfrm>
          <a:custGeom>
            <a:avLst/>
            <a:gdLst>
              <a:gd name="connsiteX0" fmla="*/ 0 w 548640"/>
              <a:gd name="connsiteY0" fmla="*/ 172122 h 172122"/>
              <a:gd name="connsiteX1" fmla="*/ 182880 w 548640"/>
              <a:gd name="connsiteY1" fmla="*/ 43030 h 172122"/>
              <a:gd name="connsiteX2" fmla="*/ 548640 w 548640"/>
              <a:gd name="connsiteY2" fmla="*/ 0 h 172122"/>
            </a:gdLst>
            <a:ahLst/>
            <a:cxnLst>
              <a:cxn ang="0">
                <a:pos x="connsiteX0" y="connsiteY0"/>
              </a:cxn>
              <a:cxn ang="0">
                <a:pos x="connsiteX1" y="connsiteY1"/>
              </a:cxn>
              <a:cxn ang="0">
                <a:pos x="connsiteX2" y="connsiteY2"/>
              </a:cxn>
            </a:cxnLst>
            <a:rect l="l" t="t" r="r" b="b"/>
            <a:pathLst>
              <a:path w="548640" h="172122">
                <a:moveTo>
                  <a:pt x="0" y="172122"/>
                </a:moveTo>
                <a:cubicBezTo>
                  <a:pt x="45720" y="121919"/>
                  <a:pt x="91440" y="71717"/>
                  <a:pt x="182880" y="43030"/>
                </a:cubicBezTo>
                <a:cubicBezTo>
                  <a:pt x="274320" y="14343"/>
                  <a:pt x="548640" y="0"/>
                  <a:pt x="548640" y="0"/>
                </a:cubicBezTo>
              </a:path>
            </a:pathLst>
          </a:custGeom>
          <a:ln w="31750">
            <a:solidFill>
              <a:schemeClr val="tx1"/>
            </a:solidFill>
            <a:tail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400"/>
          </a:p>
        </p:txBody>
      </p:sp>
      <p:sp>
        <p:nvSpPr>
          <p:cNvPr id="40" name="TextBox 39">
            <a:extLst>
              <a:ext uri="{FF2B5EF4-FFF2-40B4-BE49-F238E27FC236}">
                <a16:creationId xmlns:a16="http://schemas.microsoft.com/office/drawing/2014/main" id="{A6E8AAC4-9D16-4A7A-B425-686BF7E624F6}"/>
              </a:ext>
            </a:extLst>
          </p:cNvPr>
          <p:cNvSpPr txBox="1"/>
          <p:nvPr/>
        </p:nvSpPr>
        <p:spPr>
          <a:xfrm>
            <a:off x="6744749" y="3523376"/>
            <a:ext cx="1351375" cy="461665"/>
          </a:xfrm>
          <a:prstGeom prst="rect">
            <a:avLst/>
          </a:prstGeom>
          <a:solidFill>
            <a:schemeClr val="bg1"/>
          </a:solidFill>
        </p:spPr>
        <p:txBody>
          <a:bodyPr wrap="square" rtlCol="0">
            <a:spAutoFit/>
          </a:bodyPr>
          <a:lstStyle/>
          <a:p>
            <a:r>
              <a:rPr lang="en-US" sz="2400" dirty="0"/>
              <a:t>Space (</a:t>
            </a:r>
            <a:r>
              <a:rPr lang="en-US" sz="2400" i="1" dirty="0"/>
              <a:t>x)</a:t>
            </a:r>
            <a:endParaRPr lang="en-US" sz="2400" dirty="0"/>
          </a:p>
        </p:txBody>
      </p:sp>
      <p:sp>
        <p:nvSpPr>
          <p:cNvPr id="41" name="Rectangle 40">
            <a:extLst>
              <a:ext uri="{FF2B5EF4-FFF2-40B4-BE49-F238E27FC236}">
                <a16:creationId xmlns:a16="http://schemas.microsoft.com/office/drawing/2014/main" id="{2A4162E4-461C-4CCD-9B19-940E6AB98C33}"/>
              </a:ext>
            </a:extLst>
          </p:cNvPr>
          <p:cNvSpPr/>
          <p:nvPr/>
        </p:nvSpPr>
        <p:spPr>
          <a:xfrm rot="5400000">
            <a:off x="3391332" y="2456960"/>
            <a:ext cx="2473967" cy="4407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2" name="TextBox 41">
            <a:extLst>
              <a:ext uri="{FF2B5EF4-FFF2-40B4-BE49-F238E27FC236}">
                <a16:creationId xmlns:a16="http://schemas.microsoft.com/office/drawing/2014/main" id="{02F28F04-9962-4021-82F1-8431CF8D14AB}"/>
              </a:ext>
            </a:extLst>
          </p:cNvPr>
          <p:cNvSpPr txBox="1"/>
          <p:nvPr/>
        </p:nvSpPr>
        <p:spPr>
          <a:xfrm rot="16200000">
            <a:off x="3986367" y="2415387"/>
            <a:ext cx="1268489" cy="461665"/>
          </a:xfrm>
          <a:prstGeom prst="rect">
            <a:avLst/>
          </a:prstGeom>
          <a:noFill/>
        </p:spPr>
        <p:txBody>
          <a:bodyPr wrap="none" rtlCol="0">
            <a:spAutoFit/>
          </a:bodyPr>
          <a:lstStyle/>
          <a:p>
            <a:r>
              <a:rPr lang="en-US" sz="2400" dirty="0"/>
              <a:t>Intensity</a:t>
            </a:r>
          </a:p>
        </p:txBody>
      </p:sp>
    </p:spTree>
    <p:extLst>
      <p:ext uri="{BB962C8B-B14F-4D97-AF65-F5344CB8AC3E}">
        <p14:creationId xmlns:p14="http://schemas.microsoft.com/office/powerpoint/2010/main" val="1006658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3.33333E-6 -4.93827E-6 L -0.09757 -0.02685 " pathEditMode="relative" rAng="0" ptsTypes="AA">
                                      <p:cBhvr>
                                        <p:cTn id="6" dur="2000" fill="hold"/>
                                        <p:tgtEl>
                                          <p:spTgt spid="35"/>
                                        </p:tgtEl>
                                        <p:attrNameLst>
                                          <p:attrName>ppt_x</p:attrName>
                                          <p:attrName>ppt_y</p:attrName>
                                        </p:attrNameLst>
                                      </p:cBhvr>
                                      <p:rCtr x="-4878" y="-1358"/>
                                    </p:animMotion>
                                  </p:childTnLst>
                                </p:cTn>
                              </p:par>
                              <p:par>
                                <p:cTn id="7" presetID="6" presetClass="emph" presetSubtype="0" fill="hold" nodeType="withEffect">
                                  <p:stCondLst>
                                    <p:cond delay="0"/>
                                  </p:stCondLst>
                                  <p:childTnLst>
                                    <p:animScale>
                                      <p:cBhvr>
                                        <p:cTn id="8" dur="2000" fill="hold"/>
                                        <p:tgtEl>
                                          <p:spTgt spid="35"/>
                                        </p:tgtEl>
                                      </p:cBhvr>
                                      <p:by x="240000" y="240000"/>
                                    </p:animScale>
                                  </p:childTnLst>
                                </p:cTn>
                              </p:par>
                            </p:childTnLst>
                          </p:cTn>
                        </p:par>
                        <p:par>
                          <p:cTn id="9" fill="hold">
                            <p:stCondLst>
                              <p:cond delay="2000"/>
                            </p:stCondLst>
                            <p:childTnLst>
                              <p:par>
                                <p:cTn id="10" presetID="10" presetClass="entr" presetSubtype="0" fill="hold" nodeType="afterEffect">
                                  <p:stCondLst>
                                    <p:cond delay="0"/>
                                  </p:stCondLst>
                                  <p:childTnLst>
                                    <p:set>
                                      <p:cBhvr>
                                        <p:cTn id="11" dur="1" fill="hold">
                                          <p:stCondLst>
                                            <p:cond delay="0"/>
                                          </p:stCondLst>
                                        </p:cTn>
                                        <p:tgtEl>
                                          <p:spTgt spid="34"/>
                                        </p:tgtEl>
                                        <p:attrNameLst>
                                          <p:attrName>style.visibility</p:attrName>
                                        </p:attrNameLst>
                                      </p:cBhvr>
                                      <p:to>
                                        <p:strVal val="visible"/>
                                      </p:to>
                                    </p:set>
                                    <p:animEffect transition="in" filter="fade">
                                      <p:cBhvr>
                                        <p:cTn id="12" dur="500"/>
                                        <p:tgtEl>
                                          <p:spTgt spid="34"/>
                                        </p:tgtEl>
                                      </p:cBhvr>
                                    </p:animEffect>
                                  </p:childTnLst>
                                </p:cTn>
                              </p:par>
                              <p:par>
                                <p:cTn id="13" presetID="10" presetClass="entr" presetSubtype="0" fill="hold" nodeType="withEffect">
                                  <p:stCondLst>
                                    <p:cond delay="0"/>
                                  </p:stCondLst>
                                  <p:childTnLst>
                                    <p:set>
                                      <p:cBhvr>
                                        <p:cTn id="14" dur="1" fill="hold">
                                          <p:stCondLst>
                                            <p:cond delay="0"/>
                                          </p:stCondLst>
                                        </p:cTn>
                                        <p:tgtEl>
                                          <p:spTgt spid="36"/>
                                        </p:tgtEl>
                                        <p:attrNameLst>
                                          <p:attrName>style.visibility</p:attrName>
                                        </p:attrNameLst>
                                      </p:cBhvr>
                                      <p:to>
                                        <p:strVal val="visible"/>
                                      </p:to>
                                    </p:set>
                                    <p:animEffect transition="in" filter="fade">
                                      <p:cBhvr>
                                        <p:cTn id="15" dur="500"/>
                                        <p:tgtEl>
                                          <p:spTgt spid="36"/>
                                        </p:tgtEl>
                                      </p:cBhvr>
                                    </p:animEffect>
                                  </p:childTnLst>
                                </p:cTn>
                              </p:par>
                            </p:childTnLst>
                          </p:cTn>
                        </p:par>
                        <p:par>
                          <p:cTn id="16" fill="hold">
                            <p:stCondLst>
                              <p:cond delay="2500"/>
                            </p:stCondLst>
                            <p:childTnLst>
                              <p:par>
                                <p:cTn id="17" presetID="22" presetClass="entr" presetSubtype="8" fill="hold" grpId="0" nodeType="afterEffect">
                                  <p:stCondLst>
                                    <p:cond delay="0"/>
                                  </p:stCondLst>
                                  <p:childTnLst>
                                    <p:set>
                                      <p:cBhvr>
                                        <p:cTn id="18" dur="1" fill="hold">
                                          <p:stCondLst>
                                            <p:cond delay="0"/>
                                          </p:stCondLst>
                                        </p:cTn>
                                        <p:tgtEl>
                                          <p:spTgt spid="38"/>
                                        </p:tgtEl>
                                        <p:attrNameLst>
                                          <p:attrName>style.visibility</p:attrName>
                                        </p:attrNameLst>
                                      </p:cBhvr>
                                      <p:to>
                                        <p:strVal val="visible"/>
                                      </p:to>
                                    </p:set>
                                    <p:animEffect transition="in" filter="wipe(left)">
                                      <p:cBhvr>
                                        <p:cTn id="19" dur="500"/>
                                        <p:tgtEl>
                                          <p:spTgt spid="38"/>
                                        </p:tgtEl>
                                      </p:cBhvr>
                                    </p:animEffect>
                                  </p:childTnLst>
                                </p:cTn>
                              </p:par>
                            </p:childTnLst>
                          </p:cTn>
                        </p:par>
                        <p:par>
                          <p:cTn id="20" fill="hold">
                            <p:stCondLst>
                              <p:cond delay="3000"/>
                            </p:stCondLst>
                            <p:childTnLst>
                              <p:par>
                                <p:cTn id="21" presetID="10" presetClass="entr" presetSubtype="0" fill="hold" grpId="0" nodeType="afterEffect">
                                  <p:stCondLst>
                                    <p:cond delay="0"/>
                                  </p:stCondLst>
                                  <p:childTnLst>
                                    <p:set>
                                      <p:cBhvr>
                                        <p:cTn id="22" dur="1" fill="hold">
                                          <p:stCondLst>
                                            <p:cond delay="0"/>
                                          </p:stCondLst>
                                        </p:cTn>
                                        <p:tgtEl>
                                          <p:spTgt spid="42"/>
                                        </p:tgtEl>
                                        <p:attrNameLst>
                                          <p:attrName>style.visibility</p:attrName>
                                        </p:attrNameLst>
                                      </p:cBhvr>
                                      <p:to>
                                        <p:strVal val="visible"/>
                                      </p:to>
                                    </p:set>
                                    <p:animEffect transition="in" filter="fade">
                                      <p:cBhvr>
                                        <p:cTn id="23" dur="500"/>
                                        <p:tgtEl>
                                          <p:spTgt spid="4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40"/>
                                        </p:tgtEl>
                                        <p:attrNameLst>
                                          <p:attrName>style.visibility</p:attrName>
                                        </p:attrNameLst>
                                      </p:cBhvr>
                                      <p:to>
                                        <p:strVal val="visible"/>
                                      </p:to>
                                    </p:set>
                                    <p:animEffect transition="in" filter="fade">
                                      <p:cBhvr>
                                        <p:cTn id="26" dur="500"/>
                                        <p:tgtEl>
                                          <p:spTgt spid="40"/>
                                        </p:tgtEl>
                                      </p:cBhvr>
                                    </p:animEffect>
                                  </p:childTnLst>
                                </p:cTn>
                              </p:par>
                              <p:par>
                                <p:cTn id="27" presetID="10" presetClass="entr" presetSubtype="0" fill="hold" nodeType="withEffect">
                                  <p:stCondLst>
                                    <p:cond delay="0"/>
                                  </p:stCondLst>
                                  <p:childTnLst>
                                    <p:set>
                                      <p:cBhvr>
                                        <p:cTn id="28" dur="1" fill="hold">
                                          <p:stCondLst>
                                            <p:cond delay="0"/>
                                          </p:stCondLst>
                                        </p:cTn>
                                        <p:tgtEl>
                                          <p:spTgt spid="23"/>
                                        </p:tgtEl>
                                        <p:attrNameLst>
                                          <p:attrName>style.visibility</p:attrName>
                                        </p:attrNameLst>
                                      </p:cBhvr>
                                      <p:to>
                                        <p:strVal val="visible"/>
                                      </p:to>
                                    </p:set>
                                    <p:animEffect transition="in" filter="fade">
                                      <p:cBhvr>
                                        <p:cTn id="29" dur="500"/>
                                        <p:tgtEl>
                                          <p:spTgt spid="23"/>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33"/>
                                        </p:tgtEl>
                                        <p:attrNameLst>
                                          <p:attrName>style.visibility</p:attrName>
                                        </p:attrNameLst>
                                      </p:cBhvr>
                                      <p:to>
                                        <p:strVal val="visible"/>
                                      </p:to>
                                    </p:set>
                                    <p:animEffect transition="in" filter="fade">
                                      <p:cBhvr>
                                        <p:cTn id="34" dur="500"/>
                                        <p:tgtEl>
                                          <p:spTgt spid="33"/>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8"/>
                                        </p:tgtEl>
                                        <p:attrNameLst>
                                          <p:attrName>style.visibility</p:attrName>
                                        </p:attrNameLst>
                                      </p:cBhvr>
                                      <p:to>
                                        <p:strVal val="visible"/>
                                      </p:to>
                                    </p:set>
                                    <p:animEffect transition="in" filter="fade">
                                      <p:cBhvr>
                                        <p:cTn id="37" dur="500"/>
                                        <p:tgtEl>
                                          <p:spTgt spid="28"/>
                                        </p:tgtEl>
                                      </p:cBhvr>
                                    </p:animEffect>
                                  </p:childTnLst>
                                </p:cTn>
                              </p:par>
                              <p:par>
                                <p:cTn id="38" presetID="1" presetClass="entr" presetSubtype="0" fill="hold" grpId="0" nodeType="withEffect">
                                  <p:stCondLst>
                                    <p:cond delay="0"/>
                                  </p:stCondLst>
                                  <p:childTnLst>
                                    <p:set>
                                      <p:cBhvr>
                                        <p:cTn id="39" dur="1" fill="hold">
                                          <p:stCondLst>
                                            <p:cond delay="0"/>
                                          </p:stCondLst>
                                        </p:cTn>
                                        <p:tgtEl>
                                          <p:spTgt spid="21"/>
                                        </p:tgtEl>
                                        <p:attrNameLst>
                                          <p:attrName>style.visibility</p:attrName>
                                        </p:attrNameLst>
                                      </p:cBhvr>
                                      <p:to>
                                        <p:strVal val="visible"/>
                                      </p:to>
                                    </p:set>
                                  </p:childTnLst>
                                </p:cTn>
                              </p:par>
                              <p:par>
                                <p:cTn id="40" presetID="10" presetClass="entr" presetSubtype="0" fill="hold" grpId="0" nodeType="withEffect">
                                  <p:stCondLst>
                                    <p:cond delay="0"/>
                                  </p:stCondLst>
                                  <p:childTnLst>
                                    <p:set>
                                      <p:cBhvr>
                                        <p:cTn id="41" dur="1" fill="hold">
                                          <p:stCondLst>
                                            <p:cond delay="0"/>
                                          </p:stCondLst>
                                        </p:cTn>
                                        <p:tgtEl>
                                          <p:spTgt spid="22"/>
                                        </p:tgtEl>
                                        <p:attrNameLst>
                                          <p:attrName>style.visibility</p:attrName>
                                        </p:attrNameLst>
                                      </p:cBhvr>
                                      <p:to>
                                        <p:strVal val="visible"/>
                                      </p:to>
                                    </p:set>
                                    <p:animEffect transition="in" filter="fade">
                                      <p:cBhvr>
                                        <p:cTn id="42" dur="500"/>
                                        <p:tgtEl>
                                          <p:spTgt spid="22"/>
                                        </p:tgtEl>
                                      </p:cBhvr>
                                    </p:animEffect>
                                  </p:childTnLst>
                                </p:cTn>
                              </p:par>
                              <p:par>
                                <p:cTn id="43" presetID="10" presetClass="entr" presetSubtype="0" fill="hold" nodeType="withEffect">
                                  <p:stCondLst>
                                    <p:cond delay="0"/>
                                  </p:stCondLst>
                                  <p:childTnLst>
                                    <p:set>
                                      <p:cBhvr>
                                        <p:cTn id="44" dur="1" fill="hold">
                                          <p:stCondLst>
                                            <p:cond delay="0"/>
                                          </p:stCondLst>
                                        </p:cTn>
                                        <p:tgtEl>
                                          <p:spTgt spid="29"/>
                                        </p:tgtEl>
                                        <p:attrNameLst>
                                          <p:attrName>style.visibility</p:attrName>
                                        </p:attrNameLst>
                                      </p:cBhvr>
                                      <p:to>
                                        <p:strVal val="visible"/>
                                      </p:to>
                                    </p:set>
                                    <p:animEffect transition="in" filter="fade">
                                      <p:cBhvr>
                                        <p:cTn id="45" dur="500"/>
                                        <p:tgtEl>
                                          <p:spTgt spid="29"/>
                                        </p:tgtEl>
                                      </p:cBhvr>
                                    </p:animEffect>
                                  </p:childTnLst>
                                </p:cTn>
                              </p:par>
                              <p:par>
                                <p:cTn id="46" presetID="10" presetClass="entr" presetSubtype="0" fill="hold" nodeType="withEffect">
                                  <p:stCondLst>
                                    <p:cond delay="0"/>
                                  </p:stCondLst>
                                  <p:childTnLst>
                                    <p:set>
                                      <p:cBhvr>
                                        <p:cTn id="47" dur="1" fill="hold">
                                          <p:stCondLst>
                                            <p:cond delay="0"/>
                                          </p:stCondLst>
                                        </p:cTn>
                                        <p:tgtEl>
                                          <p:spTgt spid="24"/>
                                        </p:tgtEl>
                                        <p:attrNameLst>
                                          <p:attrName>style.visibility</p:attrName>
                                        </p:attrNameLst>
                                      </p:cBhvr>
                                      <p:to>
                                        <p:strVal val="visible"/>
                                      </p:to>
                                    </p:set>
                                    <p:animEffect transition="in" filter="fade">
                                      <p:cBhvr>
                                        <p:cTn id="48"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P spid="28" grpId="0"/>
      <p:bldP spid="33" grpId="0" animBg="1"/>
      <p:bldP spid="38" grpId="0" animBg="1"/>
      <p:bldP spid="40" grpId="0" animBg="1"/>
      <p:bldP spid="4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854075"/>
          </a:xfrm>
        </p:spPr>
        <p:txBody>
          <a:bodyPr>
            <a:normAutofit/>
          </a:bodyPr>
          <a:lstStyle/>
          <a:p>
            <a:r>
              <a:rPr lang="en-US" b="1" dirty="0">
                <a:solidFill>
                  <a:srgbClr val="A5285F"/>
                </a:solidFill>
                <a:effectLst>
                  <a:outerShdw blurRad="38100" dist="38100" dir="2700000" algn="tl">
                    <a:srgbClr val="000000">
                      <a:alpha val="43137"/>
                    </a:srgbClr>
                  </a:outerShdw>
                </a:effectLst>
              </a:rPr>
              <a:t>Local Amplitude</a:t>
            </a:r>
          </a:p>
        </p:txBody>
      </p:sp>
      <p:sp>
        <p:nvSpPr>
          <p:cNvPr id="8" name="Title 1"/>
          <p:cNvSpPr txBox="1">
            <a:spLocks/>
          </p:cNvSpPr>
          <p:nvPr/>
        </p:nvSpPr>
        <p:spPr>
          <a:xfrm>
            <a:off x="0" y="1219201"/>
            <a:ext cx="12192000" cy="142671"/>
          </a:xfrm>
          <a:prstGeom prst="rect">
            <a:avLst/>
          </a:prstGeom>
          <a:solidFill>
            <a:srgbClr val="A5285F"/>
          </a:solidFill>
        </p:spPr>
        <p:txBody>
          <a:bodyPr vert="horz" lIns="91440" tIns="45720" rIns="91440" bIns="45720" rtlCol="0" anchor="ctr">
            <a:normAutofit fontScale="2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solidFill>
                  <a:schemeClr val="bg1"/>
                </a:solidFill>
                <a:effectLst>
                  <a:outerShdw blurRad="38100" dist="38100" dir="2700000" algn="tl">
                    <a:srgbClr val="000000">
                      <a:alpha val="43137"/>
                    </a:srgbClr>
                  </a:outerShdw>
                </a:effectLst>
              </a:rPr>
              <a:t>Intelligent Media Lab @ POSTECH   </a:t>
            </a:r>
          </a:p>
        </p:txBody>
      </p:sp>
      <p:sp>
        <p:nvSpPr>
          <p:cNvPr id="41" name="Rectangle 40">
            <a:extLst>
              <a:ext uri="{FF2B5EF4-FFF2-40B4-BE49-F238E27FC236}">
                <a16:creationId xmlns:a16="http://schemas.microsoft.com/office/drawing/2014/main" id="{2A4162E4-461C-4CCD-9B19-940E6AB98C33}"/>
              </a:ext>
            </a:extLst>
          </p:cNvPr>
          <p:cNvSpPr/>
          <p:nvPr/>
        </p:nvSpPr>
        <p:spPr>
          <a:xfrm rot="5400000">
            <a:off x="3391332" y="2456960"/>
            <a:ext cx="2473967" cy="4407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37" name="ampCircle.avi">
            <a:hlinkClick r:id="" action="ppaction://media"/>
            <a:extLst>
              <a:ext uri="{FF2B5EF4-FFF2-40B4-BE49-F238E27FC236}">
                <a16:creationId xmlns:a16="http://schemas.microsoft.com/office/drawing/2014/main" id="{2615B85E-9962-43FE-9105-6CB40DF28F9E}"/>
              </a:ext>
            </a:extLst>
          </p:cNvPr>
          <p:cNvPicPr>
            <a:picLocks noChangeAspect="1"/>
          </p:cNvPicPr>
          <p:nvPr>
            <a:videoFile r:link="rId2"/>
            <p:extLst>
              <p:ext uri="{DAA4B4D4-6D71-4841-9C94-3DE7FCFB9230}">
                <p14:media xmlns:p14="http://schemas.microsoft.com/office/powerpoint/2010/main" r:link="rId1"/>
              </p:ext>
            </p:extLst>
          </p:nvPr>
        </p:nvPicPr>
        <p:blipFill rotWithShape="1">
          <a:blip r:embed="rId8"/>
          <a:srcRect t="-623" b="623"/>
          <a:stretch/>
        </p:blipFill>
        <p:spPr>
          <a:xfrm>
            <a:off x="916902" y="2486772"/>
            <a:ext cx="1523072" cy="1650415"/>
          </a:xfrm>
          <a:prstGeom prst="rect">
            <a:avLst/>
          </a:prstGeom>
        </p:spPr>
      </p:pic>
      <p:sp>
        <p:nvSpPr>
          <p:cNvPr id="39" name="Content Placeholder 2">
            <a:extLst>
              <a:ext uri="{FF2B5EF4-FFF2-40B4-BE49-F238E27FC236}">
                <a16:creationId xmlns:a16="http://schemas.microsoft.com/office/drawing/2014/main" id="{B75F91A4-B0A9-471A-8B54-707463C6104A}"/>
              </a:ext>
            </a:extLst>
          </p:cNvPr>
          <p:cNvSpPr>
            <a:spLocks noGrp="1"/>
          </p:cNvSpPr>
          <p:nvPr>
            <p:ph idx="1"/>
          </p:nvPr>
        </p:nvSpPr>
        <p:spPr>
          <a:xfrm>
            <a:off x="1296099" y="1696150"/>
            <a:ext cx="8229600" cy="3737372"/>
          </a:xfrm>
        </p:spPr>
        <p:txBody>
          <a:bodyPr>
            <a:normAutofit/>
          </a:bodyPr>
          <a:lstStyle/>
          <a:p>
            <a:r>
              <a:rPr lang="en-US" sz="2000" dirty="0"/>
              <a:t>Local amplitude controls strength of basis function</a:t>
            </a:r>
          </a:p>
        </p:txBody>
      </p:sp>
      <p:pic>
        <p:nvPicPr>
          <p:cNvPr id="43" name="Picture 42">
            <a:extLst>
              <a:ext uri="{FF2B5EF4-FFF2-40B4-BE49-F238E27FC236}">
                <a16:creationId xmlns:a16="http://schemas.microsoft.com/office/drawing/2014/main" id="{09CE826A-EEF0-4DB9-A936-7C2079A270D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732113" y="4160477"/>
            <a:ext cx="2711434" cy="1179046"/>
          </a:xfrm>
          <a:prstGeom prst="rect">
            <a:avLst/>
          </a:prstGeom>
        </p:spPr>
      </p:pic>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9609C348-AD6F-4864-AAB0-4BFB8E50CD14}"/>
                  </a:ext>
                </a:extLst>
              </p:cNvPr>
              <p:cNvSpPr txBox="1"/>
              <p:nvPr/>
            </p:nvSpPr>
            <p:spPr>
              <a:xfrm>
                <a:off x="2369542" y="3011182"/>
                <a:ext cx="786466" cy="461665"/>
              </a:xfrm>
              <a:prstGeom prst="rect">
                <a:avLst/>
              </a:prstGeom>
              <a:noFill/>
            </p:spPr>
            <p:txBody>
              <a:bodyPr wrap="square" rtlCol="0">
                <a:spAutoFit/>
              </a:bodyPr>
              <a:lstStyle/>
              <a:p>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a:rPr>
                          <m:t>𝐴</m:t>
                        </m:r>
                      </m:e>
                      <m:sub>
                        <m:r>
                          <a:rPr lang="en-US" sz="2400" b="0" i="1" smtClean="0">
                            <a:latin typeface="Cambria Math"/>
                          </a:rPr>
                          <m:t>1</m:t>
                        </m:r>
                      </m:sub>
                    </m:sSub>
                    <m:r>
                      <a:rPr lang="en-US" sz="2400" b="0" i="1" smtClean="0">
                        <a:latin typeface="Cambria Math"/>
                      </a:rPr>
                      <m:t>×</m:t>
                    </m:r>
                  </m:oMath>
                </a14:m>
                <a:r>
                  <a:rPr lang="en-US" sz="2400" dirty="0"/>
                  <a:t> </a:t>
                </a:r>
              </a:p>
            </p:txBody>
          </p:sp>
        </mc:Choice>
        <mc:Fallback xmlns="">
          <p:sp>
            <p:nvSpPr>
              <p:cNvPr id="44" name="TextBox 43">
                <a:extLst>
                  <a:ext uri="{FF2B5EF4-FFF2-40B4-BE49-F238E27FC236}">
                    <a16:creationId xmlns:a16="http://schemas.microsoft.com/office/drawing/2014/main" id="{9609C348-AD6F-4864-AAB0-4BFB8E50CD14}"/>
                  </a:ext>
                </a:extLst>
              </p:cNvPr>
              <p:cNvSpPr txBox="1">
                <a:spLocks noRot="1" noChangeAspect="1" noMove="1" noResize="1" noEditPoints="1" noAdjustHandles="1" noChangeArrowheads="1" noChangeShapeType="1" noTextEdit="1"/>
              </p:cNvSpPr>
              <p:nvPr/>
            </p:nvSpPr>
            <p:spPr>
              <a:xfrm>
                <a:off x="2369542" y="3011182"/>
                <a:ext cx="786466" cy="461665"/>
              </a:xfrm>
              <a:prstGeom prst="rect">
                <a:avLst/>
              </a:prstGeom>
              <a:blipFill>
                <a:blip r:embed="rId10"/>
                <a:stretch>
                  <a:fillRect l="-2326" r="-7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099A7BDC-85EC-4326-BCB9-99AD8FB53699}"/>
                  </a:ext>
                </a:extLst>
              </p:cNvPr>
              <p:cNvSpPr txBox="1"/>
              <p:nvPr/>
            </p:nvSpPr>
            <p:spPr>
              <a:xfrm>
                <a:off x="5473939" y="4450821"/>
                <a:ext cx="15589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a:rPr>
                            <m:t>+</m:t>
                          </m:r>
                          <m:r>
                            <a:rPr lang="en-US" sz="2400" b="0" i="1" smtClean="0">
                              <a:latin typeface="Cambria Math"/>
                            </a:rPr>
                            <m:t>𝐴</m:t>
                          </m:r>
                        </m:e>
                        <m:sub>
                          <m:r>
                            <a:rPr lang="en-US" sz="2400" b="0" i="1" smtClean="0">
                              <a:latin typeface="Cambria Math"/>
                            </a:rPr>
                            <m:t>2</m:t>
                          </m:r>
                        </m:sub>
                      </m:sSub>
                      <m:r>
                        <a:rPr lang="en-US" sz="2400" b="0" i="1" smtClean="0">
                          <a:latin typeface="Cambria Math"/>
                        </a:rPr>
                        <m:t>×</m:t>
                      </m:r>
                    </m:oMath>
                  </m:oMathPara>
                </a14:m>
                <a:endParaRPr lang="en-US" sz="2400" dirty="0"/>
              </a:p>
            </p:txBody>
          </p:sp>
        </mc:Choice>
        <mc:Fallback xmlns="">
          <p:sp>
            <p:nvSpPr>
              <p:cNvPr id="45" name="TextBox 44">
                <a:extLst>
                  <a:ext uri="{FF2B5EF4-FFF2-40B4-BE49-F238E27FC236}">
                    <a16:creationId xmlns:a16="http://schemas.microsoft.com/office/drawing/2014/main" id="{099A7BDC-85EC-4326-BCB9-99AD8FB53699}"/>
                  </a:ext>
                </a:extLst>
              </p:cNvPr>
              <p:cNvSpPr txBox="1">
                <a:spLocks noRot="1" noChangeAspect="1" noMove="1" noResize="1" noEditPoints="1" noAdjustHandles="1" noChangeArrowheads="1" noChangeShapeType="1" noTextEdit="1"/>
              </p:cNvSpPr>
              <p:nvPr/>
            </p:nvSpPr>
            <p:spPr>
              <a:xfrm>
                <a:off x="5473939" y="4450821"/>
                <a:ext cx="1558961" cy="461665"/>
              </a:xfrm>
              <a:prstGeom prst="rect">
                <a:avLst/>
              </a:prstGeom>
              <a:blipFill>
                <a:blip r:embed="rId11"/>
                <a:stretch>
                  <a:fillRect b="-1316"/>
                </a:stretch>
              </a:blipFill>
            </p:spPr>
            <p:txBody>
              <a:bodyPr/>
              <a:lstStyle/>
              <a:p>
                <a:r>
                  <a:rPr lang="en-US">
                    <a:noFill/>
                  </a:rPr>
                  <a:t> </a:t>
                </a:r>
              </a:p>
            </p:txBody>
          </p:sp>
        </mc:Fallback>
      </mc:AlternateContent>
      <p:sp>
        <p:nvSpPr>
          <p:cNvPr id="46" name="TextBox 45">
            <a:extLst>
              <a:ext uri="{FF2B5EF4-FFF2-40B4-BE49-F238E27FC236}">
                <a16:creationId xmlns:a16="http://schemas.microsoft.com/office/drawing/2014/main" id="{E7BDBDC7-6274-4D25-8477-3128FB18375A}"/>
              </a:ext>
            </a:extLst>
          </p:cNvPr>
          <p:cNvSpPr txBox="1"/>
          <p:nvPr/>
        </p:nvSpPr>
        <p:spPr>
          <a:xfrm>
            <a:off x="4400651" y="3534395"/>
            <a:ext cx="2466316" cy="300082"/>
          </a:xfrm>
          <a:prstGeom prst="rect">
            <a:avLst/>
          </a:prstGeom>
          <a:noFill/>
        </p:spPr>
        <p:txBody>
          <a:bodyPr wrap="none" rtlCol="0">
            <a:spAutoFit/>
          </a:bodyPr>
          <a:lstStyle/>
          <a:p>
            <a:r>
              <a:rPr lang="en-US" dirty="0"/>
              <a:t>Single Sub-band of Image Profile</a:t>
            </a:r>
          </a:p>
        </p:txBody>
      </p: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AF804850-0458-4C6C-B03E-24FE86BBA912}"/>
                  </a:ext>
                </a:extLst>
              </p:cNvPr>
              <p:cNvSpPr txBox="1"/>
              <p:nvPr/>
            </p:nvSpPr>
            <p:spPr>
              <a:xfrm>
                <a:off x="7382997" y="2587440"/>
                <a:ext cx="424603"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a:rPr>
                        <m:t>=</m:t>
                      </m:r>
                    </m:oMath>
                  </m:oMathPara>
                </a14:m>
                <a:endParaRPr lang="en-US" sz="2400" dirty="0"/>
              </a:p>
            </p:txBody>
          </p:sp>
        </mc:Choice>
        <mc:Fallback xmlns="">
          <p:sp>
            <p:nvSpPr>
              <p:cNvPr id="47" name="TextBox 46">
                <a:extLst>
                  <a:ext uri="{FF2B5EF4-FFF2-40B4-BE49-F238E27FC236}">
                    <a16:creationId xmlns:a16="http://schemas.microsoft.com/office/drawing/2014/main" id="{AF804850-0458-4C6C-B03E-24FE86BBA912}"/>
                  </a:ext>
                </a:extLst>
              </p:cNvPr>
              <p:cNvSpPr txBox="1">
                <a:spLocks noRot="1" noChangeAspect="1" noMove="1" noResize="1" noEditPoints="1" noAdjustHandles="1" noChangeArrowheads="1" noChangeShapeType="1" noTextEdit="1"/>
              </p:cNvSpPr>
              <p:nvPr/>
            </p:nvSpPr>
            <p:spPr>
              <a:xfrm>
                <a:off x="7382997" y="2587440"/>
                <a:ext cx="424603" cy="461665"/>
              </a:xfrm>
              <a:prstGeom prst="rect">
                <a:avLst/>
              </a:prstGeom>
              <a:blipFill>
                <a:blip r:embed="rId12"/>
                <a:stretch>
                  <a:fillRect/>
                </a:stretch>
              </a:blipFill>
            </p:spPr>
            <p:txBody>
              <a:bodyPr/>
              <a:lstStyle/>
              <a:p>
                <a:r>
                  <a:rPr lang="en-US">
                    <a:noFill/>
                  </a:rPr>
                  <a:t> </a:t>
                </a:r>
              </a:p>
            </p:txBody>
          </p:sp>
        </mc:Fallback>
      </mc:AlternateContent>
      <p:pic>
        <p:nvPicPr>
          <p:cNvPr id="48" name="singleScalePhase.avi">
            <a:hlinkClick r:id="" action="ppaction://media"/>
            <a:extLst>
              <a:ext uri="{FF2B5EF4-FFF2-40B4-BE49-F238E27FC236}">
                <a16:creationId xmlns:a16="http://schemas.microsoft.com/office/drawing/2014/main" id="{953BE463-56D5-4A6A-AAD1-E5B167933C77}"/>
              </a:ext>
            </a:extLst>
          </p:cNvPr>
          <p:cNvPicPr>
            <a:picLocks noChangeAspect="1"/>
          </p:cNvPicPr>
          <p:nvPr>
            <a:videoFile r:link="rId4"/>
            <p:extLst>
              <p:ext uri="{DAA4B4D4-6D71-4841-9C94-3DE7FCFB9230}">
                <p14:media xmlns:p14="http://schemas.microsoft.com/office/powerpoint/2010/main" r:link="rId3"/>
              </p:ext>
            </p:extLst>
          </p:nvPr>
        </p:nvPicPr>
        <p:blipFill rotWithShape="1">
          <a:blip r:embed="rId13"/>
          <a:srcRect b="664"/>
          <a:stretch>
            <a:fillRect/>
          </a:stretch>
        </p:blipFill>
        <p:spPr>
          <a:xfrm>
            <a:off x="3699383" y="2022533"/>
            <a:ext cx="3500036" cy="1511861"/>
          </a:xfrm>
          <a:prstGeom prst="rect">
            <a:avLst/>
          </a:prstGeom>
        </p:spPr>
      </p:pic>
      <p:sp>
        <p:nvSpPr>
          <p:cNvPr id="49" name="Rectangle 48">
            <a:extLst>
              <a:ext uri="{FF2B5EF4-FFF2-40B4-BE49-F238E27FC236}">
                <a16:creationId xmlns:a16="http://schemas.microsoft.com/office/drawing/2014/main" id="{74CA291D-C59B-4E47-844F-210803CC7622}"/>
              </a:ext>
            </a:extLst>
          </p:cNvPr>
          <p:cNvSpPr/>
          <p:nvPr/>
        </p:nvSpPr>
        <p:spPr>
          <a:xfrm>
            <a:off x="3220149" y="2043732"/>
            <a:ext cx="6659766" cy="17907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5892674F-B0BD-4A82-AFBD-11CFD97A917A}"/>
              </a:ext>
            </a:extLst>
          </p:cNvPr>
          <p:cNvSpPr/>
          <p:nvPr/>
        </p:nvSpPr>
        <p:spPr>
          <a:xfrm rot="5400000">
            <a:off x="6954183" y="2843422"/>
            <a:ext cx="1873513" cy="44044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 name="waveletAmp.avi">
            <a:hlinkClick r:id="" action="ppaction://media"/>
            <a:extLst>
              <a:ext uri="{FF2B5EF4-FFF2-40B4-BE49-F238E27FC236}">
                <a16:creationId xmlns:a16="http://schemas.microsoft.com/office/drawing/2014/main" id="{F36A90B2-CFFA-4B4A-8289-0BFC7FDDC372}"/>
              </a:ext>
            </a:extLst>
          </p:cNvPr>
          <p:cNvPicPr>
            <a:picLocks noChangeAspect="1"/>
          </p:cNvPicPr>
          <p:nvPr>
            <a:videoFile r:link="rId6"/>
            <p:extLst>
              <p:ext uri="{DAA4B4D4-6D71-4841-9C94-3DE7FCFB9230}">
                <p14:media xmlns:p14="http://schemas.microsoft.com/office/powerpoint/2010/main" r:link="rId5"/>
              </p:ext>
            </p:extLst>
          </p:nvPr>
        </p:nvPicPr>
        <p:blipFill rotWithShape="1">
          <a:blip r:embed="rId14"/>
          <a:srcRect t="1" b="991"/>
          <a:stretch>
            <a:fillRect/>
          </a:stretch>
        </p:blipFill>
        <p:spPr>
          <a:xfrm>
            <a:off x="3307010" y="2530290"/>
            <a:ext cx="3738015" cy="1609344"/>
          </a:xfrm>
          <a:prstGeom prst="rect">
            <a:avLst/>
          </a:prstGeom>
        </p:spPr>
      </p:pic>
      <p:sp>
        <p:nvSpPr>
          <p:cNvPr id="52" name="TextBox 51">
            <a:extLst>
              <a:ext uri="{FF2B5EF4-FFF2-40B4-BE49-F238E27FC236}">
                <a16:creationId xmlns:a16="http://schemas.microsoft.com/office/drawing/2014/main" id="{8C327976-0989-4DCB-8C9B-29E369857ADC}"/>
              </a:ext>
            </a:extLst>
          </p:cNvPr>
          <p:cNvSpPr txBox="1"/>
          <p:nvPr/>
        </p:nvSpPr>
        <p:spPr>
          <a:xfrm>
            <a:off x="1078916" y="4281544"/>
            <a:ext cx="1605057" cy="338554"/>
          </a:xfrm>
          <a:prstGeom prst="rect">
            <a:avLst/>
          </a:prstGeom>
          <a:noFill/>
        </p:spPr>
        <p:txBody>
          <a:bodyPr wrap="square" rtlCol="0">
            <a:spAutoFit/>
          </a:bodyPr>
          <a:lstStyle/>
          <a:p>
            <a:r>
              <a:rPr lang="en-US" sz="1600" b="0" dirty="0">
                <a:solidFill>
                  <a:srgbClr val="FF0000"/>
                </a:solidFill>
              </a:rPr>
              <a:t>Local Amplitude </a:t>
            </a:r>
            <a:endParaRPr lang="en-US" sz="1600" dirty="0">
              <a:solidFill>
                <a:srgbClr val="FF0000"/>
              </a:solidFill>
            </a:endParaRPr>
          </a:p>
        </p:txBody>
      </p:sp>
    </p:spTree>
    <p:extLst>
      <p:ext uri="{BB962C8B-B14F-4D97-AF65-F5344CB8AC3E}">
        <p14:creationId xmlns:p14="http://schemas.microsoft.com/office/powerpoint/2010/main" val="2180585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2"/>
                                        </p:tgtEl>
                                        <p:attrNameLst>
                                          <p:attrName>style.visibility</p:attrName>
                                        </p:attrNameLst>
                                      </p:cBhvr>
                                      <p:to>
                                        <p:strVal val="visible"/>
                                      </p:to>
                                    </p:set>
                                    <p:animEffect transition="in" filter="fade">
                                      <p:cBhvr>
                                        <p:cTn id="10" dur="500"/>
                                        <p:tgtEl>
                                          <p:spTgt spid="52"/>
                                        </p:tgtEl>
                                      </p:cBhvr>
                                    </p:animEffect>
                                  </p:childTnLst>
                                </p:cTn>
                              </p:par>
                            </p:childTnLst>
                          </p:cTn>
                        </p:par>
                        <p:par>
                          <p:cTn id="11" fill="hold">
                            <p:stCondLst>
                              <p:cond delay="500"/>
                            </p:stCondLst>
                            <p:childTnLst>
                              <p:par>
                                <p:cTn id="12" presetID="1" presetClass="mediacall" presetSubtype="0" fill="hold" nodeType="afterEffect">
                                  <p:stCondLst>
                                    <p:cond delay="0"/>
                                  </p:stCondLst>
                                  <p:childTnLst>
                                    <p:cmd type="call" cmd="playFrom(0.0)">
                                      <p:cBhvr>
                                        <p:cTn id="13" dur="4000" fill="hold"/>
                                        <p:tgtEl>
                                          <p:spTgt spid="37"/>
                                        </p:tgtEl>
                                      </p:cBhvr>
                                    </p:cmd>
                                  </p:childTnLst>
                                </p:cTn>
                              </p:par>
                              <p:par>
                                <p:cTn id="14" presetID="1" presetClass="mediacall" presetSubtype="0" fill="hold" nodeType="withEffect">
                                  <p:stCondLst>
                                    <p:cond delay="0"/>
                                  </p:stCondLst>
                                  <p:childTnLst>
                                    <p:cmd type="call" cmd="playFrom(0.0)">
                                      <p:cBhvr>
                                        <p:cTn id="15" dur="4000" fill="hold"/>
                                        <p:tgtEl>
                                          <p:spTgt spid="5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6" repeatCount="indefinite" fill="hold" display="0">
                  <p:stCondLst>
                    <p:cond delay="indefinite"/>
                  </p:stCondLst>
                </p:cTn>
                <p:tgtEl>
                  <p:spTgt spid="48"/>
                </p:tgtEl>
              </p:cMediaNode>
            </p:video>
            <p:video>
              <p:cMediaNode vol="80000">
                <p:cTn id="17" repeatCount="indefinite" fill="hold" display="0">
                  <p:stCondLst>
                    <p:cond delay="indefinite"/>
                  </p:stCondLst>
                </p:cTn>
                <p:tgtEl>
                  <p:spTgt spid="37"/>
                </p:tgtEl>
              </p:cMediaNode>
            </p:video>
            <p:video>
              <p:cMediaNode vol="80000">
                <p:cTn id="18" repeatCount="indefinite" fill="hold" display="0">
                  <p:stCondLst>
                    <p:cond delay="indefinite"/>
                  </p:stCondLst>
                </p:cTn>
                <p:tgtEl>
                  <p:spTgt spid="51"/>
                </p:tgtEl>
              </p:cMediaNode>
            </p:video>
          </p:childTnLst>
        </p:cTn>
      </p:par>
    </p:tnLst>
    <p:bldLst>
      <p:bldP spid="5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854075"/>
          </a:xfrm>
        </p:spPr>
        <p:txBody>
          <a:bodyPr>
            <a:normAutofit/>
          </a:bodyPr>
          <a:lstStyle/>
          <a:p>
            <a:r>
              <a:rPr lang="en-US" b="1" dirty="0">
                <a:solidFill>
                  <a:srgbClr val="A5285F"/>
                </a:solidFill>
                <a:effectLst>
                  <a:outerShdw blurRad="38100" dist="38100" dir="2700000" algn="tl">
                    <a:srgbClr val="000000">
                      <a:alpha val="43137"/>
                    </a:srgbClr>
                  </a:outerShdw>
                </a:effectLst>
              </a:rPr>
              <a:t>Local Phase Shifts</a:t>
            </a:r>
          </a:p>
        </p:txBody>
      </p:sp>
      <p:sp>
        <p:nvSpPr>
          <p:cNvPr id="8" name="Title 1"/>
          <p:cNvSpPr txBox="1">
            <a:spLocks/>
          </p:cNvSpPr>
          <p:nvPr/>
        </p:nvSpPr>
        <p:spPr>
          <a:xfrm>
            <a:off x="0" y="1219201"/>
            <a:ext cx="12192000" cy="142671"/>
          </a:xfrm>
          <a:prstGeom prst="rect">
            <a:avLst/>
          </a:prstGeom>
          <a:solidFill>
            <a:srgbClr val="A5285F"/>
          </a:solidFill>
        </p:spPr>
        <p:txBody>
          <a:bodyPr vert="horz" lIns="91440" tIns="45720" rIns="91440" bIns="45720" rtlCol="0" anchor="ctr">
            <a:normAutofit fontScale="2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solidFill>
                  <a:schemeClr val="bg1"/>
                </a:solidFill>
                <a:effectLst>
                  <a:outerShdw blurRad="38100" dist="38100" dir="2700000" algn="tl">
                    <a:srgbClr val="000000">
                      <a:alpha val="43137"/>
                    </a:srgbClr>
                  </a:outerShdw>
                </a:effectLst>
              </a:rPr>
              <a:t>Intelligent Media Lab @ POSTECH   </a:t>
            </a:r>
          </a:p>
        </p:txBody>
      </p:sp>
      <p:sp>
        <p:nvSpPr>
          <p:cNvPr id="41" name="Rectangle 40">
            <a:extLst>
              <a:ext uri="{FF2B5EF4-FFF2-40B4-BE49-F238E27FC236}">
                <a16:creationId xmlns:a16="http://schemas.microsoft.com/office/drawing/2014/main" id="{2A4162E4-461C-4CCD-9B19-940E6AB98C33}"/>
              </a:ext>
            </a:extLst>
          </p:cNvPr>
          <p:cNvSpPr/>
          <p:nvPr/>
        </p:nvSpPr>
        <p:spPr>
          <a:xfrm rot="5400000">
            <a:off x="3391332" y="2456960"/>
            <a:ext cx="2473967" cy="4407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53" name="Picture 52">
            <a:extLst>
              <a:ext uri="{FF2B5EF4-FFF2-40B4-BE49-F238E27FC236}">
                <a16:creationId xmlns:a16="http://schemas.microsoft.com/office/drawing/2014/main" id="{2E03AF53-2E31-40F8-9896-9AE8E292096A}"/>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564333" y="3875252"/>
            <a:ext cx="2711434" cy="1179046"/>
          </a:xfrm>
          <a:prstGeom prst="rect">
            <a:avLst/>
          </a:prstGeom>
        </p:spPr>
      </p:pic>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D913E87F-55E5-421A-8685-020B686065C3}"/>
                  </a:ext>
                </a:extLst>
              </p:cNvPr>
              <p:cNvSpPr txBox="1"/>
              <p:nvPr/>
            </p:nvSpPr>
            <p:spPr>
              <a:xfrm>
                <a:off x="5306159" y="4165596"/>
                <a:ext cx="1558961"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a:rPr>
                            <m:t>+</m:t>
                          </m:r>
                          <m:r>
                            <a:rPr lang="en-US" sz="2000" b="0" i="1" smtClean="0">
                              <a:latin typeface="Cambria Math"/>
                            </a:rPr>
                            <m:t>𝐴</m:t>
                          </m:r>
                        </m:e>
                        <m:sub>
                          <m:r>
                            <a:rPr lang="en-US" sz="2000" b="0" i="1" smtClean="0">
                              <a:latin typeface="Cambria Math"/>
                            </a:rPr>
                            <m:t>2</m:t>
                          </m:r>
                        </m:sub>
                      </m:sSub>
                      <m:r>
                        <a:rPr lang="en-US" sz="2000" b="0" i="1" smtClean="0">
                          <a:latin typeface="Cambria Math"/>
                        </a:rPr>
                        <m:t>×</m:t>
                      </m:r>
                    </m:oMath>
                  </m:oMathPara>
                </a14:m>
                <a:endParaRPr lang="en-US" sz="2400" dirty="0"/>
              </a:p>
            </p:txBody>
          </p:sp>
        </mc:Choice>
        <mc:Fallback xmlns="">
          <p:sp>
            <p:nvSpPr>
              <p:cNvPr id="54" name="TextBox 53">
                <a:extLst>
                  <a:ext uri="{FF2B5EF4-FFF2-40B4-BE49-F238E27FC236}">
                    <a16:creationId xmlns:a16="http://schemas.microsoft.com/office/drawing/2014/main" id="{D913E87F-55E5-421A-8685-020B686065C3}"/>
                  </a:ext>
                </a:extLst>
              </p:cNvPr>
              <p:cNvSpPr txBox="1">
                <a:spLocks noRot="1" noChangeAspect="1" noMove="1" noResize="1" noEditPoints="1" noAdjustHandles="1" noChangeArrowheads="1" noChangeShapeType="1" noTextEdit="1"/>
              </p:cNvSpPr>
              <p:nvPr/>
            </p:nvSpPr>
            <p:spPr>
              <a:xfrm>
                <a:off x="5306159" y="4165596"/>
                <a:ext cx="1558961" cy="400110"/>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D0AB5189-9DE7-4242-9016-37FBDF8DF741}"/>
                  </a:ext>
                </a:extLst>
              </p:cNvPr>
              <p:cNvSpPr txBox="1"/>
              <p:nvPr/>
            </p:nvSpPr>
            <p:spPr>
              <a:xfrm>
                <a:off x="9151952" y="4165598"/>
                <a:ext cx="1120367" cy="461665"/>
              </a:xfrm>
              <a:prstGeom prst="rect">
                <a:avLst/>
              </a:prstGeom>
              <a:noFill/>
            </p:spPr>
            <p:txBody>
              <a:bodyPr wrap="square" rtlCol="0">
                <a:spAutoFit/>
              </a:bodyPr>
              <a:lstStyle/>
              <a:p>
                <a14:m>
                  <m:oMath xmlns:m="http://schemas.openxmlformats.org/officeDocument/2006/math">
                    <m:r>
                      <a:rPr lang="en-US" sz="2400" b="0" i="1" smtClean="0">
                        <a:latin typeface="Cambria Math"/>
                      </a:rPr>
                      <m:t>+…</m:t>
                    </m:r>
                  </m:oMath>
                </a14:m>
                <a:r>
                  <a:rPr lang="en-US" sz="2400" dirty="0"/>
                  <a:t> </a:t>
                </a:r>
              </a:p>
            </p:txBody>
          </p:sp>
        </mc:Choice>
        <mc:Fallback xmlns="">
          <p:sp>
            <p:nvSpPr>
              <p:cNvPr id="55" name="TextBox 54">
                <a:extLst>
                  <a:ext uri="{FF2B5EF4-FFF2-40B4-BE49-F238E27FC236}">
                    <a16:creationId xmlns:a16="http://schemas.microsoft.com/office/drawing/2014/main" id="{D0AB5189-9DE7-4242-9016-37FBDF8DF741}"/>
                  </a:ext>
                </a:extLst>
              </p:cNvPr>
              <p:cNvSpPr txBox="1">
                <a:spLocks noRot="1" noChangeAspect="1" noMove="1" noResize="1" noEditPoints="1" noAdjustHandles="1" noChangeArrowheads="1" noChangeShapeType="1" noTextEdit="1"/>
              </p:cNvSpPr>
              <p:nvPr/>
            </p:nvSpPr>
            <p:spPr>
              <a:xfrm>
                <a:off x="9151952" y="4165598"/>
                <a:ext cx="1120367" cy="461665"/>
              </a:xfrm>
              <a:prstGeom prst="rect">
                <a:avLst/>
              </a:prstGeom>
              <a:blipFill>
                <a:blip r:embed="rId10"/>
                <a:stretch>
                  <a:fillRect l="-543"/>
                </a:stretch>
              </a:blipFill>
            </p:spPr>
            <p:txBody>
              <a:bodyPr/>
              <a:lstStyle/>
              <a:p>
                <a:r>
                  <a:rPr lang="en-US">
                    <a:noFill/>
                  </a:rPr>
                  <a:t> </a:t>
                </a:r>
              </a:p>
            </p:txBody>
          </p:sp>
        </mc:Fallback>
      </mc:AlternateContent>
      <p:sp>
        <p:nvSpPr>
          <p:cNvPr id="56" name="TextBox 55">
            <a:extLst>
              <a:ext uri="{FF2B5EF4-FFF2-40B4-BE49-F238E27FC236}">
                <a16:creationId xmlns:a16="http://schemas.microsoft.com/office/drawing/2014/main" id="{1BA42CF1-5124-4FF1-8B32-7F216D9B1037}"/>
              </a:ext>
            </a:extLst>
          </p:cNvPr>
          <p:cNvSpPr txBox="1"/>
          <p:nvPr/>
        </p:nvSpPr>
        <p:spPr>
          <a:xfrm>
            <a:off x="4232871" y="3249170"/>
            <a:ext cx="2466316" cy="300082"/>
          </a:xfrm>
          <a:prstGeom prst="rect">
            <a:avLst/>
          </a:prstGeom>
          <a:noFill/>
        </p:spPr>
        <p:txBody>
          <a:bodyPr wrap="none" rtlCol="0">
            <a:spAutoFit/>
          </a:bodyPr>
          <a:lstStyle/>
          <a:p>
            <a:r>
              <a:rPr lang="en-US" dirty="0"/>
              <a:t>Single Sub-band of Image Profile</a:t>
            </a:r>
          </a:p>
        </p:txBody>
      </p: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C628E222-51AB-4793-8E86-891618FAEE65}"/>
                  </a:ext>
                </a:extLst>
              </p:cNvPr>
              <p:cNvSpPr txBox="1"/>
              <p:nvPr/>
            </p:nvSpPr>
            <p:spPr>
              <a:xfrm>
                <a:off x="7215217" y="2302215"/>
                <a:ext cx="424603"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a:rPr>
                        <m:t>=</m:t>
                      </m:r>
                    </m:oMath>
                  </m:oMathPara>
                </a14:m>
                <a:endParaRPr lang="en-US" sz="2400" dirty="0"/>
              </a:p>
            </p:txBody>
          </p:sp>
        </mc:Choice>
        <mc:Fallback xmlns="">
          <p:sp>
            <p:nvSpPr>
              <p:cNvPr id="57" name="TextBox 56">
                <a:extLst>
                  <a:ext uri="{FF2B5EF4-FFF2-40B4-BE49-F238E27FC236}">
                    <a16:creationId xmlns:a16="http://schemas.microsoft.com/office/drawing/2014/main" id="{C628E222-51AB-4793-8E86-891618FAEE65}"/>
                  </a:ext>
                </a:extLst>
              </p:cNvPr>
              <p:cNvSpPr txBox="1">
                <a:spLocks noRot="1" noChangeAspect="1" noMove="1" noResize="1" noEditPoints="1" noAdjustHandles="1" noChangeArrowheads="1" noChangeShapeType="1" noTextEdit="1"/>
              </p:cNvSpPr>
              <p:nvPr/>
            </p:nvSpPr>
            <p:spPr>
              <a:xfrm>
                <a:off x="7215217" y="2302215"/>
                <a:ext cx="424603" cy="461665"/>
              </a:xfrm>
              <a:prstGeom prst="rect">
                <a:avLst/>
              </a:prstGeom>
              <a:blipFill>
                <a:blip r:embed="rId11"/>
                <a:stretch>
                  <a:fillRect/>
                </a:stretch>
              </a:blipFill>
            </p:spPr>
            <p:txBody>
              <a:bodyPr/>
              <a:lstStyle/>
              <a:p>
                <a:r>
                  <a:rPr lang="en-US">
                    <a:noFill/>
                  </a:rPr>
                  <a:t> </a:t>
                </a:r>
              </a:p>
            </p:txBody>
          </p:sp>
        </mc:Fallback>
      </mc:AlternateContent>
      <p:pic>
        <p:nvPicPr>
          <p:cNvPr id="58" name="singleScalePhase.avi">
            <a:hlinkClick r:id="" action="ppaction://media"/>
            <a:extLst>
              <a:ext uri="{FF2B5EF4-FFF2-40B4-BE49-F238E27FC236}">
                <a16:creationId xmlns:a16="http://schemas.microsoft.com/office/drawing/2014/main" id="{511CA2D3-4B7E-47A5-8BCD-B2D43F7FC4BC}"/>
              </a:ext>
            </a:extLst>
          </p:cNvPr>
          <p:cNvPicPr>
            <a:picLocks noChangeAspect="1"/>
          </p:cNvPicPr>
          <p:nvPr>
            <a:videoFile r:link="rId2"/>
            <p:extLst>
              <p:ext uri="{DAA4B4D4-6D71-4841-9C94-3DE7FCFB9230}">
                <p14:media xmlns:p14="http://schemas.microsoft.com/office/powerpoint/2010/main" r:link="rId1"/>
              </p:ext>
            </p:extLst>
          </p:nvPr>
        </p:nvPicPr>
        <p:blipFill rotWithShape="1">
          <a:blip r:embed="rId12"/>
          <a:srcRect b="664"/>
          <a:stretch>
            <a:fillRect/>
          </a:stretch>
        </p:blipFill>
        <p:spPr>
          <a:xfrm>
            <a:off x="3531603" y="1737308"/>
            <a:ext cx="3500036" cy="1511861"/>
          </a:xfrm>
          <a:prstGeom prst="rect">
            <a:avLst/>
          </a:prstGeom>
        </p:spPr>
      </p:pic>
      <p:sp>
        <p:nvSpPr>
          <p:cNvPr id="59" name="Rectangle 58">
            <a:extLst>
              <a:ext uri="{FF2B5EF4-FFF2-40B4-BE49-F238E27FC236}">
                <a16:creationId xmlns:a16="http://schemas.microsoft.com/office/drawing/2014/main" id="{FD485FBD-2117-4915-BCCA-6F6F05061AAA}"/>
              </a:ext>
            </a:extLst>
          </p:cNvPr>
          <p:cNvSpPr/>
          <p:nvPr/>
        </p:nvSpPr>
        <p:spPr>
          <a:xfrm>
            <a:off x="3369304" y="1777350"/>
            <a:ext cx="6659766" cy="17907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2A5D1DEF-3608-4F12-83E1-1FEAC35F5C07}"/>
              </a:ext>
            </a:extLst>
          </p:cNvPr>
          <p:cNvSpPr/>
          <p:nvPr/>
        </p:nvSpPr>
        <p:spPr>
          <a:xfrm rot="5400000">
            <a:off x="6772795" y="2154031"/>
            <a:ext cx="1873513" cy="44044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 name="wavelet1.avi">
            <a:hlinkClick r:id="" action="ppaction://media"/>
            <a:extLst>
              <a:ext uri="{FF2B5EF4-FFF2-40B4-BE49-F238E27FC236}">
                <a16:creationId xmlns:a16="http://schemas.microsoft.com/office/drawing/2014/main" id="{E9F46B04-F952-4AD5-A43A-D545512236B7}"/>
              </a:ext>
            </a:extLst>
          </p:cNvPr>
          <p:cNvPicPr>
            <a:picLocks noChangeAspect="1"/>
          </p:cNvPicPr>
          <p:nvPr>
            <a:videoFile r:link="rId4"/>
            <p:extLst>
              <p:ext uri="{DAA4B4D4-6D71-4841-9C94-3DE7FCFB9230}">
                <p14:media xmlns:p14="http://schemas.microsoft.com/office/powerpoint/2010/main" r:link="rId3"/>
              </p:ext>
            </p:extLst>
          </p:nvPr>
        </p:nvPicPr>
        <p:blipFill rotWithShape="1">
          <a:blip r:embed="rId13"/>
          <a:srcRect b="517"/>
          <a:stretch>
            <a:fillRect/>
          </a:stretch>
        </p:blipFill>
        <p:spPr>
          <a:xfrm>
            <a:off x="3139999" y="2245065"/>
            <a:ext cx="3720231" cy="1609344"/>
          </a:xfrm>
          <a:prstGeom prst="rect">
            <a:avLst/>
          </a:prstGeom>
        </p:spPr>
      </p:pic>
      <p:pic>
        <p:nvPicPr>
          <p:cNvPr id="62" name="phaseBar.avi">
            <a:hlinkClick r:id="" action="ppaction://media"/>
            <a:extLst>
              <a:ext uri="{FF2B5EF4-FFF2-40B4-BE49-F238E27FC236}">
                <a16:creationId xmlns:a16="http://schemas.microsoft.com/office/drawing/2014/main" id="{2F15D025-B1D6-47C7-A5FB-59E44A96131D}"/>
              </a:ext>
            </a:extLst>
          </p:cNvPr>
          <p:cNvPicPr>
            <a:picLocks noChangeAspect="1"/>
          </p:cNvPicPr>
          <p:nvPr>
            <a:videoFile r:link="rId6"/>
            <p:extLst>
              <p:ext uri="{DAA4B4D4-6D71-4841-9C94-3DE7FCFB9230}">
                <p14:media xmlns:p14="http://schemas.microsoft.com/office/powerpoint/2010/main" r:link="rId5"/>
              </p:ext>
            </p:extLst>
          </p:nvPr>
        </p:nvPicPr>
        <p:blipFill rotWithShape="1">
          <a:blip r:embed="rId14"/>
          <a:srcRect l="1" t="-1732" r="524" b="5983"/>
          <a:stretch/>
        </p:blipFill>
        <p:spPr>
          <a:xfrm>
            <a:off x="822119" y="2315361"/>
            <a:ext cx="1344057" cy="1507222"/>
          </a:xfrm>
          <a:prstGeom prst="rect">
            <a:avLst/>
          </a:prstGeom>
        </p:spPr>
      </p:pic>
      <p:sp>
        <p:nvSpPr>
          <p:cNvPr id="63" name="TextBox 62">
            <a:extLst>
              <a:ext uri="{FF2B5EF4-FFF2-40B4-BE49-F238E27FC236}">
                <a16:creationId xmlns:a16="http://schemas.microsoft.com/office/drawing/2014/main" id="{6B05FCFB-4A25-40B7-939B-1A6841B9A79C}"/>
              </a:ext>
            </a:extLst>
          </p:cNvPr>
          <p:cNvSpPr txBox="1"/>
          <p:nvPr/>
        </p:nvSpPr>
        <p:spPr>
          <a:xfrm>
            <a:off x="684633" y="3904040"/>
            <a:ext cx="1605057" cy="338554"/>
          </a:xfrm>
          <a:prstGeom prst="rect">
            <a:avLst/>
          </a:prstGeom>
          <a:noFill/>
        </p:spPr>
        <p:txBody>
          <a:bodyPr wrap="square" rtlCol="0">
            <a:spAutoFit/>
          </a:bodyPr>
          <a:lstStyle/>
          <a:p>
            <a:pPr algn="ctr"/>
            <a:r>
              <a:rPr lang="en-US" sz="1600" b="0" dirty="0">
                <a:solidFill>
                  <a:srgbClr val="FF0000"/>
                </a:solidFill>
              </a:rPr>
              <a:t>Local Phase</a:t>
            </a:r>
            <a:endParaRPr lang="en-US" sz="1600" dirty="0">
              <a:solidFill>
                <a:srgbClr val="FF0000"/>
              </a:solidFill>
            </a:endParaRPr>
          </a:p>
        </p:txBody>
      </p:sp>
      <p:cxnSp>
        <p:nvCxnSpPr>
          <p:cNvPr id="64" name="Straight Arrow Connector 63">
            <a:extLst>
              <a:ext uri="{FF2B5EF4-FFF2-40B4-BE49-F238E27FC236}">
                <a16:creationId xmlns:a16="http://schemas.microsoft.com/office/drawing/2014/main" id="{EBE4B893-4CB0-4534-BEFE-0FC91BF0E5D9}"/>
              </a:ext>
            </a:extLst>
          </p:cNvPr>
          <p:cNvCxnSpPr/>
          <p:nvPr/>
        </p:nvCxnSpPr>
        <p:spPr>
          <a:xfrm flipV="1">
            <a:off x="3122220" y="2877774"/>
            <a:ext cx="1110651" cy="521438"/>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DAB123DE-835D-4CF5-85E1-80B009E7653B}"/>
              </a:ext>
            </a:extLst>
          </p:cNvPr>
          <p:cNvSpPr txBox="1"/>
          <p:nvPr/>
        </p:nvSpPr>
        <p:spPr>
          <a:xfrm>
            <a:off x="1931641" y="3347311"/>
            <a:ext cx="1675587" cy="400110"/>
          </a:xfrm>
          <a:prstGeom prst="rect">
            <a:avLst/>
          </a:prstGeom>
          <a:noFill/>
        </p:spPr>
        <p:txBody>
          <a:bodyPr wrap="none" rtlCol="0">
            <a:spAutoFit/>
          </a:bodyPr>
          <a:lstStyle/>
          <a:p>
            <a:r>
              <a:rPr lang="en-US" sz="2000" b="1" dirty="0"/>
              <a:t>Local Motions</a:t>
            </a:r>
          </a:p>
        </p:txBody>
      </p: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B8B59335-2CA2-4DC8-8A4C-F33B97B4BF6D}"/>
                  </a:ext>
                </a:extLst>
              </p:cNvPr>
              <p:cNvSpPr txBox="1"/>
              <p:nvPr/>
            </p:nvSpPr>
            <p:spPr>
              <a:xfrm>
                <a:off x="2352764" y="2734346"/>
                <a:ext cx="786466" cy="400110"/>
              </a:xfrm>
              <a:prstGeom prst="rect">
                <a:avLst/>
              </a:prstGeom>
              <a:noFill/>
            </p:spPr>
            <p:txBody>
              <a:bodyPr wrap="square" rtlCol="0">
                <a:spAutoFit/>
              </a:bodyPr>
              <a:lstStyle/>
              <a:p>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a:rPr>
                          <m:t>𝐴</m:t>
                        </m:r>
                      </m:e>
                      <m:sub>
                        <m:r>
                          <a:rPr lang="en-US" sz="2000" b="0" i="1" smtClean="0">
                            <a:latin typeface="Cambria Math"/>
                          </a:rPr>
                          <m:t>1</m:t>
                        </m:r>
                      </m:sub>
                    </m:sSub>
                    <m:r>
                      <a:rPr lang="en-US" sz="2000" b="0" i="1" smtClean="0">
                        <a:latin typeface="Cambria Math"/>
                      </a:rPr>
                      <m:t>×</m:t>
                    </m:r>
                  </m:oMath>
                </a14:m>
                <a:r>
                  <a:rPr lang="en-US" sz="2000" dirty="0"/>
                  <a:t> </a:t>
                </a:r>
                <a:endParaRPr lang="en-US" sz="2400" dirty="0"/>
              </a:p>
            </p:txBody>
          </p:sp>
        </mc:Choice>
        <mc:Fallback xmlns="">
          <p:sp>
            <p:nvSpPr>
              <p:cNvPr id="66" name="TextBox 65">
                <a:extLst>
                  <a:ext uri="{FF2B5EF4-FFF2-40B4-BE49-F238E27FC236}">
                    <a16:creationId xmlns:a16="http://schemas.microsoft.com/office/drawing/2014/main" id="{B8B59335-2CA2-4DC8-8A4C-F33B97B4BF6D}"/>
                  </a:ext>
                </a:extLst>
              </p:cNvPr>
              <p:cNvSpPr txBox="1">
                <a:spLocks noRot="1" noChangeAspect="1" noMove="1" noResize="1" noEditPoints="1" noAdjustHandles="1" noChangeArrowheads="1" noChangeShapeType="1" noTextEdit="1"/>
              </p:cNvSpPr>
              <p:nvPr/>
            </p:nvSpPr>
            <p:spPr>
              <a:xfrm>
                <a:off x="2352764" y="2734346"/>
                <a:ext cx="786466" cy="400110"/>
              </a:xfrm>
              <a:prstGeom prst="rect">
                <a:avLst/>
              </a:prstGeom>
              <a:blipFill>
                <a:blip r:embed="rId15"/>
                <a:stretch>
                  <a:fillRect/>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13A7EC79-1DAF-49F6-8A9A-2E1235156747}"/>
              </a:ext>
            </a:extLst>
          </p:cNvPr>
          <p:cNvSpPr txBox="1"/>
          <p:nvPr/>
        </p:nvSpPr>
        <p:spPr>
          <a:xfrm>
            <a:off x="612396" y="1451295"/>
            <a:ext cx="11509696" cy="646331"/>
          </a:xfrm>
          <a:prstGeom prst="rect">
            <a:avLst/>
          </a:prstGeom>
          <a:noFill/>
        </p:spPr>
        <p:txBody>
          <a:bodyPr wrap="square" rtlCol="0">
            <a:spAutoFit/>
          </a:bodyPr>
          <a:lstStyle/>
          <a:p>
            <a:pPr marL="285750" indent="-285750">
              <a:buFont typeface="Wingdings" panose="05000000000000000000" pitchFamily="2" charset="2"/>
              <a:buChar char="q"/>
            </a:pPr>
            <a:r>
              <a:rPr lang="en-US" dirty="0"/>
              <a:t>Local phase controls location of sinusoid under window, approximates </a:t>
            </a:r>
            <a:r>
              <a:rPr lang="en-US" dirty="0">
                <a:solidFill>
                  <a:srgbClr val="FF0000"/>
                </a:solidFill>
              </a:rPr>
              <a:t>local </a:t>
            </a:r>
            <a:r>
              <a:rPr lang="en-US" dirty="0"/>
              <a:t>translation</a:t>
            </a:r>
          </a:p>
          <a:p>
            <a:pPr marL="285750" indent="-285750">
              <a:buFont typeface="Wingdings" panose="05000000000000000000" pitchFamily="2" charset="2"/>
              <a:buChar char="q"/>
            </a:pPr>
            <a:endParaRPr lang="en-US" dirty="0"/>
          </a:p>
        </p:txBody>
      </p:sp>
    </p:spTree>
    <p:extLst>
      <p:ext uri="{BB962C8B-B14F-4D97-AF65-F5344CB8AC3E}">
        <p14:creationId xmlns:p14="http://schemas.microsoft.com/office/powerpoint/2010/main" val="3470115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2"/>
                                        </p:tgtEl>
                                        <p:attrNameLst>
                                          <p:attrName>style.visibility</p:attrName>
                                        </p:attrNameLst>
                                      </p:cBhvr>
                                      <p:to>
                                        <p:strVal val="visible"/>
                                      </p:to>
                                    </p:set>
                                    <p:animEffect transition="in" filter="fade">
                                      <p:cBhvr>
                                        <p:cTn id="7" dur="500"/>
                                        <p:tgtEl>
                                          <p:spTgt spid="6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3"/>
                                        </p:tgtEl>
                                        <p:attrNameLst>
                                          <p:attrName>style.visibility</p:attrName>
                                        </p:attrNameLst>
                                      </p:cBhvr>
                                      <p:to>
                                        <p:strVal val="visible"/>
                                      </p:to>
                                    </p:set>
                                    <p:animEffect transition="in" filter="fade">
                                      <p:cBhvr>
                                        <p:cTn id="10" dur="500"/>
                                        <p:tgtEl>
                                          <p:spTgt spid="63"/>
                                        </p:tgtEl>
                                      </p:cBhvr>
                                    </p:animEffect>
                                  </p:childTnLst>
                                </p:cTn>
                              </p:par>
                            </p:childTnLst>
                          </p:cTn>
                        </p:par>
                        <p:par>
                          <p:cTn id="11" fill="hold">
                            <p:stCondLst>
                              <p:cond delay="500"/>
                            </p:stCondLst>
                            <p:childTnLst>
                              <p:par>
                                <p:cTn id="12" presetID="1" presetClass="mediacall" presetSubtype="0" fill="hold" nodeType="afterEffect">
                                  <p:stCondLst>
                                    <p:cond delay="0"/>
                                  </p:stCondLst>
                                  <p:childTnLst>
                                    <p:cmd type="call" cmd="playFrom(0.0)">
                                      <p:cBhvr>
                                        <p:cTn id="13" dur="4000" fill="hold"/>
                                        <p:tgtEl>
                                          <p:spTgt spid="62"/>
                                        </p:tgtEl>
                                      </p:cBhvr>
                                    </p:cmd>
                                  </p:childTnLst>
                                </p:cTn>
                              </p:par>
                              <p:par>
                                <p:cTn id="14" presetID="1" presetClass="mediacall" presetSubtype="0" fill="hold" nodeType="withEffect">
                                  <p:stCondLst>
                                    <p:cond delay="0"/>
                                  </p:stCondLst>
                                  <p:childTnLst>
                                    <p:cmd type="call" cmd="playFrom(0.0)">
                                      <p:cBhvr>
                                        <p:cTn id="15" dur="4000" fill="hold"/>
                                        <p:tgtEl>
                                          <p:spTgt spid="61"/>
                                        </p:tgtEl>
                                      </p:cBhvr>
                                    </p:cmd>
                                  </p:childTnLst>
                                </p:cTn>
                              </p:par>
                              <p:par>
                                <p:cTn id="16" presetID="1" presetClass="mediacall" presetSubtype="0" fill="hold" nodeType="withEffect">
                                  <p:stCondLst>
                                    <p:cond delay="0"/>
                                  </p:stCondLst>
                                  <p:childTnLst>
                                    <p:cmd type="call" cmd="playFrom(0.0)">
                                      <p:cBhvr>
                                        <p:cTn id="17" dur="4000" fill="hold"/>
                                        <p:tgtEl>
                                          <p:spTgt spid="58"/>
                                        </p:tgtEl>
                                      </p:cBhvr>
                                    </p:cmd>
                                  </p:childTnLst>
                                </p:cTn>
                              </p:par>
                            </p:childTnLst>
                          </p:cTn>
                        </p:par>
                      </p:childTnLst>
                    </p:cTn>
                  </p:par>
                  <p:par>
                    <p:cTn id="18" fill="hold">
                      <p:stCondLst>
                        <p:cond delay="indefinite"/>
                      </p:stCondLst>
                      <p:childTnLst>
                        <p:par>
                          <p:cTn id="19" fill="hold">
                            <p:stCondLst>
                              <p:cond delay="0"/>
                            </p:stCondLst>
                            <p:childTnLst>
                              <p:par>
                                <p:cTn id="20" presetID="42" presetClass="path" presetSubtype="0" accel="50000" decel="50000" fill="hold" nodeType="clickEffect">
                                  <p:stCondLst>
                                    <p:cond delay="0"/>
                                  </p:stCondLst>
                                  <p:childTnLst>
                                    <p:animMotion origin="layout" path="M -0.0625 0.27222 L -4.16667E-6 2.96296E-6 " pathEditMode="relative" rAng="0" ptsTypes="AA">
                                      <p:cBhvr>
                                        <p:cTn id="21" dur="2000" spd="-100000" fill="hold"/>
                                        <p:tgtEl>
                                          <p:spTgt spid="61"/>
                                        </p:tgtEl>
                                        <p:attrNameLst>
                                          <p:attrName>ppt_x</p:attrName>
                                          <p:attrName>ppt_y</p:attrName>
                                        </p:attrNameLst>
                                      </p:cBhvr>
                                      <p:rCtr x="3125" y="-13611"/>
                                    </p:animMotion>
                                  </p:childTnLst>
                                </p:cTn>
                              </p:par>
                              <p:par>
                                <p:cTn id="22" presetID="6" presetClass="emph" presetSubtype="0" fill="hold" nodeType="withEffect">
                                  <p:stCondLst>
                                    <p:cond delay="0"/>
                                  </p:stCondLst>
                                  <p:childTnLst>
                                    <p:animScale>
                                      <p:cBhvr>
                                        <p:cTn id="23" dur="2000" fill="hold"/>
                                        <p:tgtEl>
                                          <p:spTgt spid="61"/>
                                        </p:tgtEl>
                                      </p:cBhvr>
                                      <p:by x="67000" y="67000"/>
                                    </p:animScale>
                                  </p:childTnLst>
                                </p:cTn>
                              </p:par>
                              <p:par>
                                <p:cTn id="24" presetID="42" presetClass="path" presetSubtype="0" accel="50000" decel="50000" fill="hold" grpId="0" nodeType="withEffect">
                                  <p:stCondLst>
                                    <p:cond delay="0"/>
                                  </p:stCondLst>
                                  <p:childTnLst>
                                    <p:animMotion origin="layout" path="M 0.00347 0.27716 L 4.72222E-6 9.87654E-7 " pathEditMode="relative" rAng="0" ptsTypes="AA">
                                      <p:cBhvr>
                                        <p:cTn id="25" dur="2000" spd="-100000" fill="hold"/>
                                        <p:tgtEl>
                                          <p:spTgt spid="66"/>
                                        </p:tgtEl>
                                        <p:attrNameLst>
                                          <p:attrName>ppt_x</p:attrName>
                                          <p:attrName>ppt_y</p:attrName>
                                        </p:attrNameLst>
                                      </p:cBhvr>
                                      <p:rCtr x="-174" y="-13858"/>
                                    </p:animMotion>
                                  </p:childTnLst>
                                </p:cTn>
                              </p:par>
                              <p:par>
                                <p:cTn id="26" presetID="6" presetClass="emph" presetSubtype="0" fill="hold" nodeType="withEffect">
                                  <p:stCondLst>
                                    <p:cond delay="0"/>
                                  </p:stCondLst>
                                  <p:childTnLst>
                                    <p:animScale>
                                      <p:cBhvr>
                                        <p:cTn id="27" dur="2000" fill="hold"/>
                                        <p:tgtEl>
                                          <p:spTgt spid="62"/>
                                        </p:tgtEl>
                                      </p:cBhvr>
                                      <p:by x="60000" y="60000"/>
                                    </p:animScale>
                                  </p:childTnLst>
                                </p:cTn>
                              </p:par>
                              <p:par>
                                <p:cTn id="28" presetID="10" presetClass="exit" presetSubtype="0" fill="hold" grpId="1" nodeType="withEffect">
                                  <p:stCondLst>
                                    <p:cond delay="0"/>
                                  </p:stCondLst>
                                  <p:childTnLst>
                                    <p:animEffect transition="out" filter="fade">
                                      <p:cBhvr>
                                        <p:cTn id="29" dur="500"/>
                                        <p:tgtEl>
                                          <p:spTgt spid="63"/>
                                        </p:tgtEl>
                                      </p:cBhvr>
                                    </p:animEffect>
                                    <p:set>
                                      <p:cBhvr>
                                        <p:cTn id="30" dur="1" fill="hold">
                                          <p:stCondLst>
                                            <p:cond delay="499"/>
                                          </p:stCondLst>
                                        </p:cTn>
                                        <p:tgtEl>
                                          <p:spTgt spid="63"/>
                                        </p:tgtEl>
                                        <p:attrNameLst>
                                          <p:attrName>style.visibility</p:attrName>
                                        </p:attrNameLst>
                                      </p:cBhvr>
                                      <p:to>
                                        <p:strVal val="hidden"/>
                                      </p:to>
                                    </p:set>
                                  </p:childTnLst>
                                </p:cTn>
                              </p:par>
                              <p:par>
                                <p:cTn id="31" presetID="42" presetClass="path" presetSubtype="0" accel="50000" decel="50000" fill="hold" nodeType="withEffect">
                                  <p:stCondLst>
                                    <p:cond delay="0"/>
                                  </p:stCondLst>
                                  <p:childTnLst>
                                    <p:animMotion origin="layout" path="M 5.55556E-7 -1.23457E-6 L 0.13333 0.39198 " pathEditMode="relative" rAng="0" ptsTypes="AA">
                                      <p:cBhvr>
                                        <p:cTn id="32" dur="2000" fill="hold"/>
                                        <p:tgtEl>
                                          <p:spTgt spid="62"/>
                                        </p:tgtEl>
                                        <p:attrNameLst>
                                          <p:attrName>ppt_x</p:attrName>
                                          <p:attrName>ppt_y</p:attrName>
                                        </p:attrNameLst>
                                      </p:cBhvr>
                                      <p:rCtr x="6667" y="19599"/>
                                    </p:animMotion>
                                  </p:childTnLst>
                                </p:cTn>
                              </p:par>
                            </p:childTnLst>
                          </p:cTn>
                        </p:par>
                        <p:par>
                          <p:cTn id="33" fill="hold">
                            <p:stCondLst>
                              <p:cond delay="2000"/>
                            </p:stCondLst>
                            <p:childTnLst>
                              <p:par>
                                <p:cTn id="34" presetID="10" presetClass="exit" presetSubtype="0" fill="hold" grpId="0" nodeType="afterEffect">
                                  <p:stCondLst>
                                    <p:cond delay="0"/>
                                  </p:stCondLst>
                                  <p:childTnLst>
                                    <p:animEffect transition="out" filter="fade">
                                      <p:cBhvr>
                                        <p:cTn id="35" dur="500"/>
                                        <p:tgtEl>
                                          <p:spTgt spid="60"/>
                                        </p:tgtEl>
                                      </p:cBhvr>
                                    </p:animEffect>
                                    <p:set>
                                      <p:cBhvr>
                                        <p:cTn id="36" dur="1" fill="hold">
                                          <p:stCondLst>
                                            <p:cond delay="499"/>
                                          </p:stCondLst>
                                        </p:cTn>
                                        <p:tgtEl>
                                          <p:spTgt spid="60"/>
                                        </p:tgtEl>
                                        <p:attrNameLst>
                                          <p:attrName>style.visibility</p:attrName>
                                        </p:attrNameLst>
                                      </p:cBhvr>
                                      <p:to>
                                        <p:strVal val="hidden"/>
                                      </p:to>
                                    </p:set>
                                  </p:childTnLst>
                                </p:cTn>
                              </p:par>
                              <p:par>
                                <p:cTn id="37" presetID="10" presetClass="exit" presetSubtype="0" fill="hold" grpId="0" nodeType="withEffect">
                                  <p:stCondLst>
                                    <p:cond delay="0"/>
                                  </p:stCondLst>
                                  <p:childTnLst>
                                    <p:animEffect transition="out" filter="fade">
                                      <p:cBhvr>
                                        <p:cTn id="38" dur="500"/>
                                        <p:tgtEl>
                                          <p:spTgt spid="59"/>
                                        </p:tgtEl>
                                      </p:cBhvr>
                                    </p:animEffect>
                                    <p:set>
                                      <p:cBhvr>
                                        <p:cTn id="39" dur="1" fill="hold">
                                          <p:stCondLst>
                                            <p:cond delay="499"/>
                                          </p:stCondLst>
                                        </p:cTn>
                                        <p:tgtEl>
                                          <p:spTgt spid="59"/>
                                        </p:tgtEl>
                                        <p:attrNameLst>
                                          <p:attrName>style.visibility</p:attrName>
                                        </p:attrNameLst>
                                      </p:cBhvr>
                                      <p:to>
                                        <p:strVal val="hidden"/>
                                      </p:to>
                                    </p:se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64"/>
                                        </p:tgtEl>
                                        <p:attrNameLst>
                                          <p:attrName>style.visibility</p:attrName>
                                        </p:attrNameLst>
                                      </p:cBhvr>
                                      <p:to>
                                        <p:strVal val="visible"/>
                                      </p:to>
                                    </p:set>
                                    <p:animEffect transition="in" filter="fade">
                                      <p:cBhvr>
                                        <p:cTn id="44" dur="500"/>
                                        <p:tgtEl>
                                          <p:spTgt spid="64"/>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65"/>
                                        </p:tgtEl>
                                        <p:attrNameLst>
                                          <p:attrName>style.visibility</p:attrName>
                                        </p:attrNameLst>
                                      </p:cBhvr>
                                      <p:to>
                                        <p:strVal val="visible"/>
                                      </p:to>
                                    </p:set>
                                    <p:animEffect transition="in" filter="fade">
                                      <p:cBhvr>
                                        <p:cTn id="47"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48" repeatCount="indefinite" fill="hold" display="0">
                  <p:stCondLst>
                    <p:cond delay="indefinite"/>
                  </p:stCondLst>
                </p:cTn>
                <p:tgtEl>
                  <p:spTgt spid="58"/>
                </p:tgtEl>
              </p:cMediaNode>
            </p:video>
            <p:video>
              <p:cMediaNode vol="80000">
                <p:cTn id="49" repeatCount="indefinite" fill="hold" display="0">
                  <p:stCondLst>
                    <p:cond delay="indefinite"/>
                  </p:stCondLst>
                </p:cTn>
                <p:tgtEl>
                  <p:spTgt spid="62"/>
                </p:tgtEl>
              </p:cMediaNode>
            </p:video>
            <p:video>
              <p:cMediaNode vol="80000">
                <p:cTn id="50" repeatCount="indefinite" fill="hold" display="0">
                  <p:stCondLst>
                    <p:cond delay="indefinite"/>
                  </p:stCondLst>
                </p:cTn>
                <p:tgtEl>
                  <p:spTgt spid="61"/>
                </p:tgtEl>
              </p:cMediaNode>
            </p:video>
          </p:childTnLst>
        </p:cTn>
      </p:par>
    </p:tnLst>
    <p:bldLst>
      <p:bldP spid="59" grpId="0" animBg="1"/>
      <p:bldP spid="60" grpId="0" animBg="1"/>
      <p:bldP spid="63" grpId="0"/>
      <p:bldP spid="63" grpId="1"/>
      <p:bldP spid="65" grpId="0"/>
      <p:bldP spid="66"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28113</TotalTime>
  <Words>2160</Words>
  <Application>Microsoft Office PowerPoint</Application>
  <PresentationFormat>Widescreen</PresentationFormat>
  <Paragraphs>370</Paragraphs>
  <Slides>51</Slides>
  <Notes>0</Notes>
  <HiddenSlides>0</HiddenSlides>
  <MMClips>35</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51</vt:i4>
      </vt:variant>
    </vt:vector>
  </HeadingPairs>
  <TitlesOfParts>
    <vt:vector size="58" baseType="lpstr">
      <vt:lpstr>맑은 고딕</vt:lpstr>
      <vt:lpstr>Arial</vt:lpstr>
      <vt:lpstr>Calibri</vt:lpstr>
      <vt:lpstr>Calibri Light</vt:lpstr>
      <vt:lpstr>Cambria Math</vt:lpstr>
      <vt:lpstr>Wingdings</vt:lpstr>
      <vt:lpstr>Office Theme</vt:lpstr>
      <vt:lpstr>Visual Vibrometry: Estimating Material Properties from Small Motions in Video</vt:lpstr>
      <vt:lpstr>Visual Vibrometry</vt:lpstr>
      <vt:lpstr>Overview</vt:lpstr>
      <vt:lpstr>Motion Extraction</vt:lpstr>
      <vt:lpstr>Complex Steerable Pyramid </vt:lpstr>
      <vt:lpstr>Complex Steerable Pyramid</vt:lpstr>
      <vt:lpstr>Complex Steerable Pyramid Basis Functions</vt:lpstr>
      <vt:lpstr>Local Amplitude</vt:lpstr>
      <vt:lpstr>Local Phase Shifts</vt:lpstr>
      <vt:lpstr>Complex Steerable Pyramid Decomposition</vt:lpstr>
      <vt:lpstr>Phase Over Time</vt:lpstr>
      <vt:lpstr>Motion Extraction </vt:lpstr>
      <vt:lpstr>Motion Spectra</vt:lpstr>
      <vt:lpstr>1. Estimating Material Properties for Known Geometry</vt:lpstr>
      <vt:lpstr>Results of Rod Property Estimation</vt:lpstr>
      <vt:lpstr>2. Estimating Material Properties for Unknown Geometry</vt:lpstr>
      <vt:lpstr>Regression Model</vt:lpstr>
      <vt:lpstr>Results</vt:lpstr>
      <vt:lpstr>Frequency sensitivity and Modes of predictions</vt:lpstr>
      <vt:lpstr>What we learnt</vt:lpstr>
      <vt:lpstr>PART ONE Deep Convolutional Neural Network for Visual Microphone/ Visual Vibrometry</vt:lpstr>
      <vt:lpstr>Visual Microphone</vt:lpstr>
      <vt:lpstr>Patch-based Visual Microphone</vt:lpstr>
      <vt:lpstr>Patch-based Visual Microphone</vt:lpstr>
      <vt:lpstr>Tanh Activiation</vt:lpstr>
      <vt:lpstr>Convolutional Neural Network</vt:lpstr>
      <vt:lpstr>History of Motion Magnification</vt:lpstr>
      <vt:lpstr>Eulerian method</vt:lpstr>
      <vt:lpstr>DCNN based VM</vt:lpstr>
      <vt:lpstr>Result</vt:lpstr>
      <vt:lpstr>Result</vt:lpstr>
      <vt:lpstr>Problem</vt:lpstr>
      <vt:lpstr>Problem</vt:lpstr>
      <vt:lpstr>Problem</vt:lpstr>
      <vt:lpstr>PART TWO Improving Quality of Visual Microphone  using Unsupervised Deep Bi-directional  LSTM Network.</vt:lpstr>
      <vt:lpstr>Why recovered speech doesn’t sound good?</vt:lpstr>
      <vt:lpstr>Why recovered speech doesn’t sound good?</vt:lpstr>
      <vt:lpstr>Why recovered speech doesn’t sound good?</vt:lpstr>
      <vt:lpstr>Why recovered speech doesn’t sound good?</vt:lpstr>
      <vt:lpstr>Deep Bi-directional LSTM network</vt:lpstr>
      <vt:lpstr>TIMIT dataset</vt:lpstr>
      <vt:lpstr>Result - English</vt:lpstr>
      <vt:lpstr>Result - Korean</vt:lpstr>
      <vt:lpstr>Most recent work in Audio Bandwidth Extension</vt:lpstr>
      <vt:lpstr>Appendix- Review on RNN</vt:lpstr>
      <vt:lpstr>Review on RNN</vt:lpstr>
      <vt:lpstr>Review on RNN</vt:lpstr>
      <vt:lpstr>Review on RNN</vt:lpstr>
      <vt:lpstr>Review on RNN</vt:lpstr>
      <vt:lpstr>Review on RNN</vt:lpstr>
      <vt:lpstr>Review on RNN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1</dc:title>
  <dc:creator>Juhyun Ahn</dc:creator>
  <cp:lastModifiedBy>Deblina Bhattacharjee</cp:lastModifiedBy>
  <cp:revision>660</cp:revision>
  <cp:lastPrinted>2017-02-03T05:22:31Z</cp:lastPrinted>
  <dcterms:created xsi:type="dcterms:W3CDTF">2015-10-06T11:28:39Z</dcterms:created>
  <dcterms:modified xsi:type="dcterms:W3CDTF">2018-02-13T07:28:14Z</dcterms:modified>
</cp:coreProperties>
</file>